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8"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77"/>
  </p:normalViewPr>
  <p:slideViewPr>
    <p:cSldViewPr snapToGrid="0" snapToObjects="1">
      <p:cViewPr varScale="1">
        <p:scale>
          <a:sx n="76" d="100"/>
          <a:sy n="76" d="100"/>
        </p:scale>
        <p:origin x="216"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C162C1-FF41-DF46-A343-B9DBA81C963E}" type="datetimeFigureOut">
              <a:rPr lang="en-US" smtClean="0"/>
              <a:t>6/13/18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8EB97-CE20-334E-A673-A00403262B70}" type="slidenum">
              <a:rPr lang="en-US" smtClean="0"/>
              <a:t>‹#›</a:t>
            </a:fld>
            <a:endParaRPr lang="en-US"/>
          </a:p>
        </p:txBody>
      </p:sp>
    </p:spTree>
    <p:extLst>
      <p:ext uri="{BB962C8B-B14F-4D97-AF65-F5344CB8AC3E}">
        <p14:creationId xmlns:p14="http://schemas.microsoft.com/office/powerpoint/2010/main" val="3432696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1</a:t>
            </a:fld>
            <a:endParaRPr lang="en-US"/>
          </a:p>
        </p:txBody>
      </p:sp>
    </p:spTree>
    <p:extLst>
      <p:ext uri="{BB962C8B-B14F-4D97-AF65-F5344CB8AC3E}">
        <p14:creationId xmlns:p14="http://schemas.microsoft.com/office/powerpoint/2010/main" val="823723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10</a:t>
            </a:fld>
            <a:endParaRPr lang="en-US"/>
          </a:p>
        </p:txBody>
      </p:sp>
    </p:spTree>
    <p:extLst>
      <p:ext uri="{BB962C8B-B14F-4D97-AF65-F5344CB8AC3E}">
        <p14:creationId xmlns:p14="http://schemas.microsoft.com/office/powerpoint/2010/main" val="2423254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11</a:t>
            </a:fld>
            <a:endParaRPr lang="en-US"/>
          </a:p>
        </p:txBody>
      </p:sp>
    </p:spTree>
    <p:extLst>
      <p:ext uri="{BB962C8B-B14F-4D97-AF65-F5344CB8AC3E}">
        <p14:creationId xmlns:p14="http://schemas.microsoft.com/office/powerpoint/2010/main" val="1707773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12</a:t>
            </a:fld>
            <a:endParaRPr lang="en-US"/>
          </a:p>
        </p:txBody>
      </p:sp>
    </p:spTree>
    <p:extLst>
      <p:ext uri="{BB962C8B-B14F-4D97-AF65-F5344CB8AC3E}">
        <p14:creationId xmlns:p14="http://schemas.microsoft.com/office/powerpoint/2010/main" val="35249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2</a:t>
            </a:fld>
            <a:endParaRPr lang="en-US"/>
          </a:p>
        </p:txBody>
      </p:sp>
    </p:spTree>
    <p:extLst>
      <p:ext uri="{BB962C8B-B14F-4D97-AF65-F5344CB8AC3E}">
        <p14:creationId xmlns:p14="http://schemas.microsoft.com/office/powerpoint/2010/main" val="1430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3</a:t>
            </a:fld>
            <a:endParaRPr lang="en-US"/>
          </a:p>
        </p:txBody>
      </p:sp>
    </p:spTree>
    <p:extLst>
      <p:ext uri="{BB962C8B-B14F-4D97-AF65-F5344CB8AC3E}">
        <p14:creationId xmlns:p14="http://schemas.microsoft.com/office/powerpoint/2010/main" val="916239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4</a:t>
            </a:fld>
            <a:endParaRPr lang="en-US"/>
          </a:p>
        </p:txBody>
      </p:sp>
    </p:spTree>
    <p:extLst>
      <p:ext uri="{BB962C8B-B14F-4D97-AF65-F5344CB8AC3E}">
        <p14:creationId xmlns:p14="http://schemas.microsoft.com/office/powerpoint/2010/main" val="423718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5</a:t>
            </a:fld>
            <a:endParaRPr lang="en-US"/>
          </a:p>
        </p:txBody>
      </p:sp>
    </p:spTree>
    <p:extLst>
      <p:ext uri="{BB962C8B-B14F-4D97-AF65-F5344CB8AC3E}">
        <p14:creationId xmlns:p14="http://schemas.microsoft.com/office/powerpoint/2010/main" val="34539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6</a:t>
            </a:fld>
            <a:endParaRPr lang="en-US"/>
          </a:p>
        </p:txBody>
      </p:sp>
    </p:spTree>
    <p:extLst>
      <p:ext uri="{BB962C8B-B14F-4D97-AF65-F5344CB8AC3E}">
        <p14:creationId xmlns:p14="http://schemas.microsoft.com/office/powerpoint/2010/main" val="239022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7</a:t>
            </a:fld>
            <a:endParaRPr lang="en-US"/>
          </a:p>
        </p:txBody>
      </p:sp>
    </p:spTree>
    <p:extLst>
      <p:ext uri="{BB962C8B-B14F-4D97-AF65-F5344CB8AC3E}">
        <p14:creationId xmlns:p14="http://schemas.microsoft.com/office/powerpoint/2010/main" val="1933439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8</a:t>
            </a:fld>
            <a:endParaRPr lang="en-US"/>
          </a:p>
        </p:txBody>
      </p:sp>
    </p:spTree>
    <p:extLst>
      <p:ext uri="{BB962C8B-B14F-4D97-AF65-F5344CB8AC3E}">
        <p14:creationId xmlns:p14="http://schemas.microsoft.com/office/powerpoint/2010/main" val="1226916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8EB97-CE20-334E-A673-A00403262B70}" type="slidenum">
              <a:rPr lang="en-US" smtClean="0"/>
              <a:t>9</a:t>
            </a:fld>
            <a:endParaRPr lang="en-US"/>
          </a:p>
        </p:txBody>
      </p:sp>
    </p:spTree>
    <p:extLst>
      <p:ext uri="{BB962C8B-B14F-4D97-AF65-F5344CB8AC3E}">
        <p14:creationId xmlns:p14="http://schemas.microsoft.com/office/powerpoint/2010/main" val="109823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8CD9-4DAC-924A-A6B0-BB6AAB71FC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FF9591-1F0A-CA4D-9B45-AA2F8CAF0C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8B036-5EDD-7C47-AFF0-D8ECA13F3D1A}"/>
              </a:ext>
            </a:extLst>
          </p:cNvPr>
          <p:cNvSpPr>
            <a:spLocks noGrp="1"/>
          </p:cNvSpPr>
          <p:nvPr>
            <p:ph type="dt" sz="half" idx="10"/>
          </p:nvPr>
        </p:nvSpPr>
        <p:spPr/>
        <p:txBody>
          <a:bodyPr/>
          <a:lstStyle/>
          <a:p>
            <a:fld id="{5DAF6B77-E4B1-DA4D-93CF-F79AC7F3533C}" type="datetimeFigureOut">
              <a:rPr lang="en-US" smtClean="0"/>
              <a:t>6/13/18</a:t>
            </a:fld>
            <a:endParaRPr lang="en-US"/>
          </a:p>
        </p:txBody>
      </p:sp>
      <p:sp>
        <p:nvSpPr>
          <p:cNvPr id="5" name="Footer Placeholder 4">
            <a:extLst>
              <a:ext uri="{FF2B5EF4-FFF2-40B4-BE49-F238E27FC236}">
                <a16:creationId xmlns:a16="http://schemas.microsoft.com/office/drawing/2014/main" id="{3452CB4B-9E71-3B48-80F8-5EBE8976F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66FFE8-2724-5A46-AE99-1D8603CD0B48}"/>
              </a:ext>
            </a:extLst>
          </p:cNvPr>
          <p:cNvSpPr>
            <a:spLocks noGrp="1"/>
          </p:cNvSpPr>
          <p:nvPr>
            <p:ph type="sldNum" sz="quarter" idx="12"/>
          </p:nvPr>
        </p:nvSpPr>
        <p:spPr/>
        <p:txBody>
          <a:bodyPr/>
          <a:lstStyle/>
          <a:p>
            <a:fld id="{9B6BD8C7-A058-AE48-9112-95DAC827D981}" type="slidenum">
              <a:rPr lang="en-US" smtClean="0"/>
              <a:t>‹#›</a:t>
            </a:fld>
            <a:endParaRPr lang="en-US"/>
          </a:p>
        </p:txBody>
      </p:sp>
    </p:spTree>
    <p:extLst>
      <p:ext uri="{BB962C8B-B14F-4D97-AF65-F5344CB8AC3E}">
        <p14:creationId xmlns:p14="http://schemas.microsoft.com/office/powerpoint/2010/main" val="2352424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31B3-CC16-034D-BC94-F27E4DE1C4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A52AB7-3379-E449-83DF-D608747EDF9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5BA7B7-71E8-484E-BB83-5CD4B202DAE7}"/>
              </a:ext>
            </a:extLst>
          </p:cNvPr>
          <p:cNvSpPr>
            <a:spLocks noGrp="1"/>
          </p:cNvSpPr>
          <p:nvPr>
            <p:ph type="dt" sz="half" idx="10"/>
          </p:nvPr>
        </p:nvSpPr>
        <p:spPr/>
        <p:txBody>
          <a:bodyPr/>
          <a:lstStyle/>
          <a:p>
            <a:fld id="{5DAF6B77-E4B1-DA4D-93CF-F79AC7F3533C}" type="datetimeFigureOut">
              <a:rPr lang="en-US" smtClean="0"/>
              <a:t>6/13/18</a:t>
            </a:fld>
            <a:endParaRPr lang="en-US"/>
          </a:p>
        </p:txBody>
      </p:sp>
      <p:sp>
        <p:nvSpPr>
          <p:cNvPr id="5" name="Footer Placeholder 4">
            <a:extLst>
              <a:ext uri="{FF2B5EF4-FFF2-40B4-BE49-F238E27FC236}">
                <a16:creationId xmlns:a16="http://schemas.microsoft.com/office/drawing/2014/main" id="{395D916A-0AB9-FA41-906B-BD5949E7C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ADE10-FA6A-4541-A708-6EFE652D314B}"/>
              </a:ext>
            </a:extLst>
          </p:cNvPr>
          <p:cNvSpPr>
            <a:spLocks noGrp="1"/>
          </p:cNvSpPr>
          <p:nvPr>
            <p:ph type="sldNum" sz="quarter" idx="12"/>
          </p:nvPr>
        </p:nvSpPr>
        <p:spPr/>
        <p:txBody>
          <a:bodyPr/>
          <a:lstStyle/>
          <a:p>
            <a:fld id="{9B6BD8C7-A058-AE48-9112-95DAC827D981}" type="slidenum">
              <a:rPr lang="en-US" smtClean="0"/>
              <a:t>‹#›</a:t>
            </a:fld>
            <a:endParaRPr lang="en-US"/>
          </a:p>
        </p:txBody>
      </p:sp>
    </p:spTree>
    <p:extLst>
      <p:ext uri="{BB962C8B-B14F-4D97-AF65-F5344CB8AC3E}">
        <p14:creationId xmlns:p14="http://schemas.microsoft.com/office/powerpoint/2010/main" val="137948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FCF5F-57E9-754F-BF42-5CDE1AB8E9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8D8674-6EDF-7F4C-80B4-D1053C1E95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8EA7E-C03C-5E46-9E88-CFEFEB5A4DED}"/>
              </a:ext>
            </a:extLst>
          </p:cNvPr>
          <p:cNvSpPr>
            <a:spLocks noGrp="1"/>
          </p:cNvSpPr>
          <p:nvPr>
            <p:ph type="dt" sz="half" idx="10"/>
          </p:nvPr>
        </p:nvSpPr>
        <p:spPr/>
        <p:txBody>
          <a:bodyPr/>
          <a:lstStyle/>
          <a:p>
            <a:fld id="{5DAF6B77-E4B1-DA4D-93CF-F79AC7F3533C}" type="datetimeFigureOut">
              <a:rPr lang="en-US" smtClean="0"/>
              <a:t>6/13/18</a:t>
            </a:fld>
            <a:endParaRPr lang="en-US"/>
          </a:p>
        </p:txBody>
      </p:sp>
      <p:sp>
        <p:nvSpPr>
          <p:cNvPr id="5" name="Footer Placeholder 4">
            <a:extLst>
              <a:ext uri="{FF2B5EF4-FFF2-40B4-BE49-F238E27FC236}">
                <a16:creationId xmlns:a16="http://schemas.microsoft.com/office/drawing/2014/main" id="{567275CE-8181-3945-A7A0-D60B2B1AD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AE2233-A6EB-804B-B834-26DE40769181}"/>
              </a:ext>
            </a:extLst>
          </p:cNvPr>
          <p:cNvSpPr>
            <a:spLocks noGrp="1"/>
          </p:cNvSpPr>
          <p:nvPr>
            <p:ph type="sldNum" sz="quarter" idx="12"/>
          </p:nvPr>
        </p:nvSpPr>
        <p:spPr/>
        <p:txBody>
          <a:bodyPr/>
          <a:lstStyle/>
          <a:p>
            <a:fld id="{9B6BD8C7-A058-AE48-9112-95DAC827D981}" type="slidenum">
              <a:rPr lang="en-US" smtClean="0"/>
              <a:t>‹#›</a:t>
            </a:fld>
            <a:endParaRPr lang="en-US"/>
          </a:p>
        </p:txBody>
      </p:sp>
    </p:spTree>
    <p:extLst>
      <p:ext uri="{BB962C8B-B14F-4D97-AF65-F5344CB8AC3E}">
        <p14:creationId xmlns:p14="http://schemas.microsoft.com/office/powerpoint/2010/main" val="4245673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D0EE-14CC-4A44-8EA4-DEB76F514F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A43B10-F800-E34C-B39E-681601319AD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453FF0-8F20-8C4D-8E54-CCC08B82ACCD}"/>
              </a:ext>
            </a:extLst>
          </p:cNvPr>
          <p:cNvSpPr>
            <a:spLocks noGrp="1"/>
          </p:cNvSpPr>
          <p:nvPr>
            <p:ph type="dt" sz="half" idx="10"/>
          </p:nvPr>
        </p:nvSpPr>
        <p:spPr/>
        <p:txBody>
          <a:bodyPr/>
          <a:lstStyle/>
          <a:p>
            <a:fld id="{5DAF6B77-E4B1-DA4D-93CF-F79AC7F3533C}" type="datetimeFigureOut">
              <a:rPr lang="en-US" smtClean="0"/>
              <a:t>6/13/18</a:t>
            </a:fld>
            <a:endParaRPr lang="en-US"/>
          </a:p>
        </p:txBody>
      </p:sp>
      <p:sp>
        <p:nvSpPr>
          <p:cNvPr id="5" name="Footer Placeholder 4">
            <a:extLst>
              <a:ext uri="{FF2B5EF4-FFF2-40B4-BE49-F238E27FC236}">
                <a16:creationId xmlns:a16="http://schemas.microsoft.com/office/drawing/2014/main" id="{F9625E1F-BC4D-E64A-968F-0387FDBF6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D5A7E-D14B-2147-8312-80CDC0125BB5}"/>
              </a:ext>
            </a:extLst>
          </p:cNvPr>
          <p:cNvSpPr>
            <a:spLocks noGrp="1"/>
          </p:cNvSpPr>
          <p:nvPr>
            <p:ph type="sldNum" sz="quarter" idx="12"/>
          </p:nvPr>
        </p:nvSpPr>
        <p:spPr/>
        <p:txBody>
          <a:bodyPr/>
          <a:lstStyle/>
          <a:p>
            <a:fld id="{9B6BD8C7-A058-AE48-9112-95DAC827D981}" type="slidenum">
              <a:rPr lang="en-US" smtClean="0"/>
              <a:t>‹#›</a:t>
            </a:fld>
            <a:endParaRPr lang="en-US"/>
          </a:p>
        </p:txBody>
      </p:sp>
    </p:spTree>
    <p:extLst>
      <p:ext uri="{BB962C8B-B14F-4D97-AF65-F5344CB8AC3E}">
        <p14:creationId xmlns:p14="http://schemas.microsoft.com/office/powerpoint/2010/main" val="109317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B7D2-43FD-A841-AD61-256B62986A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61E39A-46DD-0948-9581-8D4A633D61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F52A1A6-5283-0D44-97B5-6D4E185D071F}"/>
              </a:ext>
            </a:extLst>
          </p:cNvPr>
          <p:cNvSpPr>
            <a:spLocks noGrp="1"/>
          </p:cNvSpPr>
          <p:nvPr>
            <p:ph type="dt" sz="half" idx="10"/>
          </p:nvPr>
        </p:nvSpPr>
        <p:spPr/>
        <p:txBody>
          <a:bodyPr/>
          <a:lstStyle/>
          <a:p>
            <a:fld id="{5DAF6B77-E4B1-DA4D-93CF-F79AC7F3533C}" type="datetimeFigureOut">
              <a:rPr lang="en-US" smtClean="0"/>
              <a:t>6/13/18</a:t>
            </a:fld>
            <a:endParaRPr lang="en-US"/>
          </a:p>
        </p:txBody>
      </p:sp>
      <p:sp>
        <p:nvSpPr>
          <p:cNvPr id="5" name="Footer Placeholder 4">
            <a:extLst>
              <a:ext uri="{FF2B5EF4-FFF2-40B4-BE49-F238E27FC236}">
                <a16:creationId xmlns:a16="http://schemas.microsoft.com/office/drawing/2014/main" id="{5AC9E7C1-D506-9847-A41C-F06718333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FC1E3-5FDF-7446-977A-389F640ABBE5}"/>
              </a:ext>
            </a:extLst>
          </p:cNvPr>
          <p:cNvSpPr>
            <a:spLocks noGrp="1"/>
          </p:cNvSpPr>
          <p:nvPr>
            <p:ph type="sldNum" sz="quarter" idx="12"/>
          </p:nvPr>
        </p:nvSpPr>
        <p:spPr/>
        <p:txBody>
          <a:bodyPr/>
          <a:lstStyle/>
          <a:p>
            <a:fld id="{9B6BD8C7-A058-AE48-9112-95DAC827D981}" type="slidenum">
              <a:rPr lang="en-US" smtClean="0"/>
              <a:t>‹#›</a:t>
            </a:fld>
            <a:endParaRPr lang="en-US"/>
          </a:p>
        </p:txBody>
      </p:sp>
    </p:spTree>
    <p:extLst>
      <p:ext uri="{BB962C8B-B14F-4D97-AF65-F5344CB8AC3E}">
        <p14:creationId xmlns:p14="http://schemas.microsoft.com/office/powerpoint/2010/main" val="24806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8F26-4225-3548-AB2D-639B95D351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B11F04-C1DB-CB4F-A45B-53D5ECA029C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204B9A-6CF9-E64E-8EA6-CBA5883B072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F46767-D40E-5647-B0AB-56590493FECF}"/>
              </a:ext>
            </a:extLst>
          </p:cNvPr>
          <p:cNvSpPr>
            <a:spLocks noGrp="1"/>
          </p:cNvSpPr>
          <p:nvPr>
            <p:ph type="dt" sz="half" idx="10"/>
          </p:nvPr>
        </p:nvSpPr>
        <p:spPr/>
        <p:txBody>
          <a:bodyPr/>
          <a:lstStyle/>
          <a:p>
            <a:fld id="{5DAF6B77-E4B1-DA4D-93CF-F79AC7F3533C}" type="datetimeFigureOut">
              <a:rPr lang="en-US" smtClean="0"/>
              <a:t>6/13/18</a:t>
            </a:fld>
            <a:endParaRPr lang="en-US"/>
          </a:p>
        </p:txBody>
      </p:sp>
      <p:sp>
        <p:nvSpPr>
          <p:cNvPr id="6" name="Footer Placeholder 5">
            <a:extLst>
              <a:ext uri="{FF2B5EF4-FFF2-40B4-BE49-F238E27FC236}">
                <a16:creationId xmlns:a16="http://schemas.microsoft.com/office/drawing/2014/main" id="{F045E281-255F-5E4D-9CE1-7B7C7E83AF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A1E76F-3DA2-914A-A7B8-6F6B3FE6D83A}"/>
              </a:ext>
            </a:extLst>
          </p:cNvPr>
          <p:cNvSpPr>
            <a:spLocks noGrp="1"/>
          </p:cNvSpPr>
          <p:nvPr>
            <p:ph type="sldNum" sz="quarter" idx="12"/>
          </p:nvPr>
        </p:nvSpPr>
        <p:spPr/>
        <p:txBody>
          <a:bodyPr/>
          <a:lstStyle/>
          <a:p>
            <a:fld id="{9B6BD8C7-A058-AE48-9112-95DAC827D981}" type="slidenum">
              <a:rPr lang="en-US" smtClean="0"/>
              <a:t>‹#›</a:t>
            </a:fld>
            <a:endParaRPr lang="en-US"/>
          </a:p>
        </p:txBody>
      </p:sp>
    </p:spTree>
    <p:extLst>
      <p:ext uri="{BB962C8B-B14F-4D97-AF65-F5344CB8AC3E}">
        <p14:creationId xmlns:p14="http://schemas.microsoft.com/office/powerpoint/2010/main" val="166891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8274-D7E5-B24B-8FB8-E7C1FAF279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E492D4-9F52-6B48-8D03-C15D8D3044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0F1A64-458C-1244-9D1E-2628B704AF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273AB1-2D5F-0047-893D-5AFB026395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CB7A108-3397-9740-A10E-B735FDE6E21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F3316A-358B-A04B-B498-684A62FA63E6}"/>
              </a:ext>
            </a:extLst>
          </p:cNvPr>
          <p:cNvSpPr>
            <a:spLocks noGrp="1"/>
          </p:cNvSpPr>
          <p:nvPr>
            <p:ph type="dt" sz="half" idx="10"/>
          </p:nvPr>
        </p:nvSpPr>
        <p:spPr/>
        <p:txBody>
          <a:bodyPr/>
          <a:lstStyle/>
          <a:p>
            <a:fld id="{5DAF6B77-E4B1-DA4D-93CF-F79AC7F3533C}" type="datetimeFigureOut">
              <a:rPr lang="en-US" smtClean="0"/>
              <a:t>6/13/18</a:t>
            </a:fld>
            <a:endParaRPr lang="en-US"/>
          </a:p>
        </p:txBody>
      </p:sp>
      <p:sp>
        <p:nvSpPr>
          <p:cNvPr id="8" name="Footer Placeholder 7">
            <a:extLst>
              <a:ext uri="{FF2B5EF4-FFF2-40B4-BE49-F238E27FC236}">
                <a16:creationId xmlns:a16="http://schemas.microsoft.com/office/drawing/2014/main" id="{E9F3F95C-DA97-C742-95E1-14E690B8E0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1DA279-22D6-574C-8678-A1192F82A6CC}"/>
              </a:ext>
            </a:extLst>
          </p:cNvPr>
          <p:cNvSpPr>
            <a:spLocks noGrp="1"/>
          </p:cNvSpPr>
          <p:nvPr>
            <p:ph type="sldNum" sz="quarter" idx="12"/>
          </p:nvPr>
        </p:nvSpPr>
        <p:spPr/>
        <p:txBody>
          <a:bodyPr/>
          <a:lstStyle/>
          <a:p>
            <a:fld id="{9B6BD8C7-A058-AE48-9112-95DAC827D981}" type="slidenum">
              <a:rPr lang="en-US" smtClean="0"/>
              <a:t>‹#›</a:t>
            </a:fld>
            <a:endParaRPr lang="en-US"/>
          </a:p>
        </p:txBody>
      </p:sp>
    </p:spTree>
    <p:extLst>
      <p:ext uri="{BB962C8B-B14F-4D97-AF65-F5344CB8AC3E}">
        <p14:creationId xmlns:p14="http://schemas.microsoft.com/office/powerpoint/2010/main" val="3612333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4F88-7D78-FE44-8AB9-2ECA645BAD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31C51E-284C-B04D-8376-A28057B486FD}"/>
              </a:ext>
            </a:extLst>
          </p:cNvPr>
          <p:cNvSpPr>
            <a:spLocks noGrp="1"/>
          </p:cNvSpPr>
          <p:nvPr>
            <p:ph type="dt" sz="half" idx="10"/>
          </p:nvPr>
        </p:nvSpPr>
        <p:spPr/>
        <p:txBody>
          <a:bodyPr/>
          <a:lstStyle/>
          <a:p>
            <a:fld id="{5DAF6B77-E4B1-DA4D-93CF-F79AC7F3533C}" type="datetimeFigureOut">
              <a:rPr lang="en-US" smtClean="0"/>
              <a:t>6/13/18</a:t>
            </a:fld>
            <a:endParaRPr lang="en-US"/>
          </a:p>
        </p:txBody>
      </p:sp>
      <p:sp>
        <p:nvSpPr>
          <p:cNvPr id="4" name="Footer Placeholder 3">
            <a:extLst>
              <a:ext uri="{FF2B5EF4-FFF2-40B4-BE49-F238E27FC236}">
                <a16:creationId xmlns:a16="http://schemas.microsoft.com/office/drawing/2014/main" id="{8ED71107-63F2-9348-B2F2-B28520488E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CCD140-DE8C-9C4E-9E4C-D00D25413AF3}"/>
              </a:ext>
            </a:extLst>
          </p:cNvPr>
          <p:cNvSpPr>
            <a:spLocks noGrp="1"/>
          </p:cNvSpPr>
          <p:nvPr>
            <p:ph type="sldNum" sz="quarter" idx="12"/>
          </p:nvPr>
        </p:nvSpPr>
        <p:spPr/>
        <p:txBody>
          <a:bodyPr/>
          <a:lstStyle/>
          <a:p>
            <a:fld id="{9B6BD8C7-A058-AE48-9112-95DAC827D981}" type="slidenum">
              <a:rPr lang="en-US" smtClean="0"/>
              <a:t>‹#›</a:t>
            </a:fld>
            <a:endParaRPr lang="en-US"/>
          </a:p>
        </p:txBody>
      </p:sp>
    </p:spTree>
    <p:extLst>
      <p:ext uri="{BB962C8B-B14F-4D97-AF65-F5344CB8AC3E}">
        <p14:creationId xmlns:p14="http://schemas.microsoft.com/office/powerpoint/2010/main" val="188352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C2AFA7-3A5E-5244-84FE-69114ADBCBCE}"/>
              </a:ext>
            </a:extLst>
          </p:cNvPr>
          <p:cNvSpPr>
            <a:spLocks noGrp="1"/>
          </p:cNvSpPr>
          <p:nvPr>
            <p:ph type="dt" sz="half" idx="10"/>
          </p:nvPr>
        </p:nvSpPr>
        <p:spPr/>
        <p:txBody>
          <a:bodyPr/>
          <a:lstStyle/>
          <a:p>
            <a:fld id="{5DAF6B77-E4B1-DA4D-93CF-F79AC7F3533C}" type="datetimeFigureOut">
              <a:rPr lang="en-US" smtClean="0"/>
              <a:t>6/13/18</a:t>
            </a:fld>
            <a:endParaRPr lang="en-US"/>
          </a:p>
        </p:txBody>
      </p:sp>
      <p:sp>
        <p:nvSpPr>
          <p:cNvPr id="3" name="Footer Placeholder 2">
            <a:extLst>
              <a:ext uri="{FF2B5EF4-FFF2-40B4-BE49-F238E27FC236}">
                <a16:creationId xmlns:a16="http://schemas.microsoft.com/office/drawing/2014/main" id="{E466E348-BD4B-4442-82FA-736750438E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BEAC3C-FED0-9540-85B4-DE01A9021E6B}"/>
              </a:ext>
            </a:extLst>
          </p:cNvPr>
          <p:cNvSpPr>
            <a:spLocks noGrp="1"/>
          </p:cNvSpPr>
          <p:nvPr>
            <p:ph type="sldNum" sz="quarter" idx="12"/>
          </p:nvPr>
        </p:nvSpPr>
        <p:spPr/>
        <p:txBody>
          <a:bodyPr/>
          <a:lstStyle/>
          <a:p>
            <a:fld id="{9B6BD8C7-A058-AE48-9112-95DAC827D981}" type="slidenum">
              <a:rPr lang="en-US" smtClean="0"/>
              <a:t>‹#›</a:t>
            </a:fld>
            <a:endParaRPr lang="en-US"/>
          </a:p>
        </p:txBody>
      </p:sp>
    </p:spTree>
    <p:extLst>
      <p:ext uri="{BB962C8B-B14F-4D97-AF65-F5344CB8AC3E}">
        <p14:creationId xmlns:p14="http://schemas.microsoft.com/office/powerpoint/2010/main" val="3635251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816F9-99E5-9E46-8805-1AC12558D5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9690CB-1480-A349-B61F-E86DDABD92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2EB458-7595-1A47-8E71-10C7D4C68B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1E876C-A6D3-A84E-A4B7-0045F48C988A}"/>
              </a:ext>
            </a:extLst>
          </p:cNvPr>
          <p:cNvSpPr>
            <a:spLocks noGrp="1"/>
          </p:cNvSpPr>
          <p:nvPr>
            <p:ph type="dt" sz="half" idx="10"/>
          </p:nvPr>
        </p:nvSpPr>
        <p:spPr/>
        <p:txBody>
          <a:bodyPr/>
          <a:lstStyle/>
          <a:p>
            <a:fld id="{5DAF6B77-E4B1-DA4D-93CF-F79AC7F3533C}" type="datetimeFigureOut">
              <a:rPr lang="en-US" smtClean="0"/>
              <a:t>6/13/18</a:t>
            </a:fld>
            <a:endParaRPr lang="en-US"/>
          </a:p>
        </p:txBody>
      </p:sp>
      <p:sp>
        <p:nvSpPr>
          <p:cNvPr id="6" name="Footer Placeholder 5">
            <a:extLst>
              <a:ext uri="{FF2B5EF4-FFF2-40B4-BE49-F238E27FC236}">
                <a16:creationId xmlns:a16="http://schemas.microsoft.com/office/drawing/2014/main" id="{A1AD8DC8-2BC0-5649-A9BC-4505CA82C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5A7251-AA68-1F49-A08B-5EA45DA2C9D1}"/>
              </a:ext>
            </a:extLst>
          </p:cNvPr>
          <p:cNvSpPr>
            <a:spLocks noGrp="1"/>
          </p:cNvSpPr>
          <p:nvPr>
            <p:ph type="sldNum" sz="quarter" idx="12"/>
          </p:nvPr>
        </p:nvSpPr>
        <p:spPr/>
        <p:txBody>
          <a:bodyPr/>
          <a:lstStyle/>
          <a:p>
            <a:fld id="{9B6BD8C7-A058-AE48-9112-95DAC827D981}" type="slidenum">
              <a:rPr lang="en-US" smtClean="0"/>
              <a:t>‹#›</a:t>
            </a:fld>
            <a:endParaRPr lang="en-US"/>
          </a:p>
        </p:txBody>
      </p:sp>
    </p:spTree>
    <p:extLst>
      <p:ext uri="{BB962C8B-B14F-4D97-AF65-F5344CB8AC3E}">
        <p14:creationId xmlns:p14="http://schemas.microsoft.com/office/powerpoint/2010/main" val="2984945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CF6E2-0FF4-6D47-B06E-D9B257221D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95F93B-0F54-844A-BB80-952FFE5CE2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835B8-AF0C-6E4C-AA32-4F7D21AC7D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AF067A-EFEF-9D49-8316-180F3847C482}"/>
              </a:ext>
            </a:extLst>
          </p:cNvPr>
          <p:cNvSpPr>
            <a:spLocks noGrp="1"/>
          </p:cNvSpPr>
          <p:nvPr>
            <p:ph type="dt" sz="half" idx="10"/>
          </p:nvPr>
        </p:nvSpPr>
        <p:spPr/>
        <p:txBody>
          <a:bodyPr/>
          <a:lstStyle/>
          <a:p>
            <a:fld id="{5DAF6B77-E4B1-DA4D-93CF-F79AC7F3533C}" type="datetimeFigureOut">
              <a:rPr lang="en-US" smtClean="0"/>
              <a:t>6/13/18</a:t>
            </a:fld>
            <a:endParaRPr lang="en-US"/>
          </a:p>
        </p:txBody>
      </p:sp>
      <p:sp>
        <p:nvSpPr>
          <p:cNvPr id="6" name="Footer Placeholder 5">
            <a:extLst>
              <a:ext uri="{FF2B5EF4-FFF2-40B4-BE49-F238E27FC236}">
                <a16:creationId xmlns:a16="http://schemas.microsoft.com/office/drawing/2014/main" id="{2C05048E-3160-9E4A-90A0-4394BBE63E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249C9-46D7-2A48-8587-6E3937A57468}"/>
              </a:ext>
            </a:extLst>
          </p:cNvPr>
          <p:cNvSpPr>
            <a:spLocks noGrp="1"/>
          </p:cNvSpPr>
          <p:nvPr>
            <p:ph type="sldNum" sz="quarter" idx="12"/>
          </p:nvPr>
        </p:nvSpPr>
        <p:spPr/>
        <p:txBody>
          <a:bodyPr/>
          <a:lstStyle/>
          <a:p>
            <a:fld id="{9B6BD8C7-A058-AE48-9112-95DAC827D981}" type="slidenum">
              <a:rPr lang="en-US" smtClean="0"/>
              <a:t>‹#›</a:t>
            </a:fld>
            <a:endParaRPr lang="en-US"/>
          </a:p>
        </p:txBody>
      </p:sp>
    </p:spTree>
    <p:extLst>
      <p:ext uri="{BB962C8B-B14F-4D97-AF65-F5344CB8AC3E}">
        <p14:creationId xmlns:p14="http://schemas.microsoft.com/office/powerpoint/2010/main" val="414438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54138-6CDF-1340-8047-689AEC7600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5316C5-1D04-E544-82CA-92E04867F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5CC7B-DE76-CB4B-B21E-F318CF4C8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F6B77-E4B1-DA4D-93CF-F79AC7F3533C}" type="datetimeFigureOut">
              <a:rPr lang="en-US" smtClean="0"/>
              <a:t>6/13/18</a:t>
            </a:fld>
            <a:endParaRPr lang="en-US"/>
          </a:p>
        </p:txBody>
      </p:sp>
      <p:sp>
        <p:nvSpPr>
          <p:cNvPr id="5" name="Footer Placeholder 4">
            <a:extLst>
              <a:ext uri="{FF2B5EF4-FFF2-40B4-BE49-F238E27FC236}">
                <a16:creationId xmlns:a16="http://schemas.microsoft.com/office/drawing/2014/main" id="{26026B4F-380E-3B45-8765-F184E60A3F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1E2C3F-9FD4-3741-B97C-D261524B2A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BD8C7-A058-AE48-9112-95DAC827D981}" type="slidenum">
              <a:rPr lang="en-US" smtClean="0"/>
              <a:t>‹#›</a:t>
            </a:fld>
            <a:endParaRPr lang="en-US"/>
          </a:p>
        </p:txBody>
      </p:sp>
    </p:spTree>
    <p:extLst>
      <p:ext uri="{BB962C8B-B14F-4D97-AF65-F5344CB8AC3E}">
        <p14:creationId xmlns:p14="http://schemas.microsoft.com/office/powerpoint/2010/main" val="3605479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telegraph.co.uk/"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9F6572-91A9-7040-AB56-1475C8DE43AC}"/>
              </a:ext>
            </a:extLst>
          </p:cNvPr>
          <p:cNvPicPr>
            <a:picLocks noChangeAspect="1"/>
          </p:cNvPicPr>
          <p:nvPr/>
        </p:nvPicPr>
        <p:blipFill>
          <a:blip r:embed="rId3"/>
          <a:stretch>
            <a:fillRect/>
          </a:stretch>
        </p:blipFill>
        <p:spPr>
          <a:xfrm>
            <a:off x="265345" y="269145"/>
            <a:ext cx="11559710" cy="6453388"/>
          </a:xfrm>
          <a:prstGeom prst="rect">
            <a:avLst/>
          </a:prstGeom>
        </p:spPr>
      </p:pic>
      <p:sp>
        <p:nvSpPr>
          <p:cNvPr id="5" name="TextBox 4">
            <a:extLst>
              <a:ext uri="{FF2B5EF4-FFF2-40B4-BE49-F238E27FC236}">
                <a16:creationId xmlns:a16="http://schemas.microsoft.com/office/drawing/2014/main" id="{9983CBB1-07A3-2F44-9D52-B4E7D367AF51}"/>
              </a:ext>
            </a:extLst>
          </p:cNvPr>
          <p:cNvSpPr txBox="1"/>
          <p:nvPr/>
        </p:nvSpPr>
        <p:spPr>
          <a:xfrm>
            <a:off x="435647" y="611140"/>
            <a:ext cx="10578715" cy="2308324"/>
          </a:xfrm>
          <a:prstGeom prst="rect">
            <a:avLst/>
          </a:prstGeom>
          <a:noFill/>
        </p:spPr>
        <p:txBody>
          <a:bodyPr wrap="square" rtlCol="0">
            <a:spAutoFit/>
          </a:bodyPr>
          <a:lstStyle/>
          <a:p>
            <a:r>
              <a:rPr lang="en-US" sz="3600" dirty="0">
                <a:solidFill>
                  <a:schemeClr val="bg1"/>
                </a:solidFill>
                <a:latin typeface="Arial Rounded MT Bold" panose="020F0704030504030204" pitchFamily="34" charset="77"/>
              </a:rPr>
              <a:t>Predicting the World Cup Winner with the FIFA Ranking and</a:t>
            </a:r>
          </a:p>
          <a:p>
            <a:r>
              <a:rPr lang="en-US" sz="3600" dirty="0">
                <a:solidFill>
                  <a:schemeClr val="bg1"/>
                </a:solidFill>
                <a:latin typeface="Arial Rounded MT Bold" panose="020F0704030504030204" pitchFamily="34" charset="77"/>
              </a:rPr>
              <a:t>Elo Rating</a:t>
            </a:r>
          </a:p>
          <a:p>
            <a:r>
              <a:rPr lang="en-US" sz="3600" dirty="0">
                <a:solidFill>
                  <a:schemeClr val="bg1"/>
                </a:solidFill>
                <a:latin typeface="Arial Rounded MT Bold" panose="020F0704030504030204" pitchFamily="34" charset="77"/>
              </a:rPr>
              <a:t>System</a:t>
            </a:r>
          </a:p>
        </p:txBody>
      </p:sp>
      <p:sp>
        <p:nvSpPr>
          <p:cNvPr id="6" name="TextBox 5">
            <a:extLst>
              <a:ext uri="{FF2B5EF4-FFF2-40B4-BE49-F238E27FC236}">
                <a16:creationId xmlns:a16="http://schemas.microsoft.com/office/drawing/2014/main" id="{3DD3D74E-55A1-5D47-B0F0-534EB8957FA7}"/>
              </a:ext>
            </a:extLst>
          </p:cNvPr>
          <p:cNvSpPr txBox="1"/>
          <p:nvPr/>
        </p:nvSpPr>
        <p:spPr>
          <a:xfrm>
            <a:off x="9059333" y="5943600"/>
            <a:ext cx="2794355" cy="707886"/>
          </a:xfrm>
          <a:prstGeom prst="rect">
            <a:avLst/>
          </a:prstGeom>
          <a:noFill/>
        </p:spPr>
        <p:txBody>
          <a:bodyPr wrap="none" rtlCol="0">
            <a:spAutoFit/>
          </a:bodyPr>
          <a:lstStyle/>
          <a:p>
            <a:r>
              <a:rPr lang="en-US" sz="2000" dirty="0">
                <a:solidFill>
                  <a:schemeClr val="bg1"/>
                </a:solidFill>
                <a:latin typeface="Arial" panose="020B0604020202020204" pitchFamily="34" charset="0"/>
                <a:cs typeface="Arial" panose="020B0604020202020204" pitchFamily="34" charset="0"/>
              </a:rPr>
              <a:t>Chris Lockwood</a:t>
            </a:r>
          </a:p>
          <a:p>
            <a:r>
              <a:rPr lang="en-US" sz="2000" dirty="0">
                <a:solidFill>
                  <a:schemeClr val="bg1"/>
                </a:solidFill>
                <a:latin typeface="Arial" panose="020B0604020202020204" pitchFamily="34" charset="0"/>
                <a:cs typeface="Arial" panose="020B0604020202020204" pitchFamily="34" charset="0"/>
              </a:rPr>
              <a:t>Constancio Hernandez</a:t>
            </a:r>
          </a:p>
        </p:txBody>
      </p:sp>
    </p:spTree>
    <p:extLst>
      <p:ext uri="{BB962C8B-B14F-4D97-AF65-F5344CB8AC3E}">
        <p14:creationId xmlns:p14="http://schemas.microsoft.com/office/powerpoint/2010/main" val="3597615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09244-4313-4142-9BBE-1382D3DC30D1}"/>
              </a:ext>
            </a:extLst>
          </p:cNvPr>
          <p:cNvPicPr>
            <a:picLocks noChangeAspect="1"/>
          </p:cNvPicPr>
          <p:nvPr/>
        </p:nvPicPr>
        <p:blipFill>
          <a:blip r:embed="rId3"/>
          <a:stretch>
            <a:fillRect/>
          </a:stretch>
        </p:blipFill>
        <p:spPr>
          <a:xfrm>
            <a:off x="10809817" y="5346700"/>
            <a:ext cx="1104900" cy="1244600"/>
          </a:xfrm>
          <a:prstGeom prst="rect">
            <a:avLst/>
          </a:prstGeom>
        </p:spPr>
      </p:pic>
      <p:pic>
        <p:nvPicPr>
          <p:cNvPr id="3" name="Picture 2">
            <a:extLst>
              <a:ext uri="{FF2B5EF4-FFF2-40B4-BE49-F238E27FC236}">
                <a16:creationId xmlns:a16="http://schemas.microsoft.com/office/drawing/2014/main" id="{5AB935FD-8E1C-3741-9E67-9DE59F217F23}"/>
              </a:ext>
            </a:extLst>
          </p:cNvPr>
          <p:cNvPicPr>
            <a:picLocks noChangeAspect="1"/>
          </p:cNvPicPr>
          <p:nvPr/>
        </p:nvPicPr>
        <p:blipFill>
          <a:blip r:embed="rId4"/>
          <a:stretch>
            <a:fillRect/>
          </a:stretch>
        </p:blipFill>
        <p:spPr>
          <a:xfrm>
            <a:off x="152401" y="5355275"/>
            <a:ext cx="1016000" cy="1236025"/>
          </a:xfrm>
          <a:prstGeom prst="rect">
            <a:avLst/>
          </a:prstGeom>
        </p:spPr>
      </p:pic>
      <p:pic>
        <p:nvPicPr>
          <p:cNvPr id="6" name="Picture 5">
            <a:extLst>
              <a:ext uri="{FF2B5EF4-FFF2-40B4-BE49-F238E27FC236}">
                <a16:creationId xmlns:a16="http://schemas.microsoft.com/office/drawing/2014/main" id="{546EC211-CCB9-8C4E-97E3-15817330FEEC}"/>
              </a:ext>
            </a:extLst>
          </p:cNvPr>
          <p:cNvPicPr>
            <a:picLocks noChangeAspect="1"/>
          </p:cNvPicPr>
          <p:nvPr/>
        </p:nvPicPr>
        <p:blipFill>
          <a:blip r:embed="rId5"/>
          <a:stretch>
            <a:fillRect/>
          </a:stretch>
        </p:blipFill>
        <p:spPr>
          <a:xfrm>
            <a:off x="0" y="255270"/>
            <a:ext cx="12192000" cy="590126"/>
          </a:xfrm>
          <a:prstGeom prst="rect">
            <a:avLst/>
          </a:prstGeom>
        </p:spPr>
      </p:pic>
      <p:sp>
        <p:nvSpPr>
          <p:cNvPr id="7" name="Title 6">
            <a:extLst>
              <a:ext uri="{FF2B5EF4-FFF2-40B4-BE49-F238E27FC236}">
                <a16:creationId xmlns:a16="http://schemas.microsoft.com/office/drawing/2014/main" id="{F5CB9E45-2044-7840-9945-DEF23060E3B8}"/>
              </a:ext>
            </a:extLst>
          </p:cNvPr>
          <p:cNvSpPr>
            <a:spLocks noGrp="1"/>
          </p:cNvSpPr>
          <p:nvPr>
            <p:ph type="title"/>
          </p:nvPr>
        </p:nvSpPr>
        <p:spPr>
          <a:xfrm>
            <a:off x="209552" y="331259"/>
            <a:ext cx="10515600" cy="480271"/>
          </a:xfrm>
        </p:spPr>
        <p:txBody>
          <a:bodyPr>
            <a:normAutofit fontScale="90000"/>
          </a:bodyPr>
          <a:lstStyle/>
          <a:p>
            <a:r>
              <a:rPr lang="en-US" dirty="0">
                <a:solidFill>
                  <a:schemeClr val="bg1"/>
                </a:solidFill>
                <a:latin typeface="+mn-lt"/>
              </a:rPr>
              <a:t>FIFA Rankings and Elo Rating Calculations</a:t>
            </a:r>
          </a:p>
        </p:txBody>
      </p:sp>
      <p:sp>
        <p:nvSpPr>
          <p:cNvPr id="4" name="Rectangle 3">
            <a:extLst>
              <a:ext uri="{FF2B5EF4-FFF2-40B4-BE49-F238E27FC236}">
                <a16:creationId xmlns:a16="http://schemas.microsoft.com/office/drawing/2014/main" id="{CDAE6F52-D953-AF4F-937D-76708737CB8B}"/>
              </a:ext>
            </a:extLst>
          </p:cNvPr>
          <p:cNvSpPr/>
          <p:nvPr/>
        </p:nvSpPr>
        <p:spPr>
          <a:xfrm>
            <a:off x="2181181" y="1003794"/>
            <a:ext cx="7069756" cy="923330"/>
          </a:xfrm>
          <a:prstGeom prst="rect">
            <a:avLst/>
          </a:prstGeom>
          <a:solidFill>
            <a:schemeClr val="tx1"/>
          </a:solid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World Cup 2018 Winner</a:t>
            </a:r>
          </a:p>
        </p:txBody>
      </p:sp>
      <p:pic>
        <p:nvPicPr>
          <p:cNvPr id="5" name="Picture 4">
            <a:extLst>
              <a:ext uri="{FF2B5EF4-FFF2-40B4-BE49-F238E27FC236}">
                <a16:creationId xmlns:a16="http://schemas.microsoft.com/office/drawing/2014/main" id="{24C98418-FC3F-CF4B-981F-2614EAF2447E}"/>
              </a:ext>
            </a:extLst>
          </p:cNvPr>
          <p:cNvPicPr>
            <a:picLocks noChangeAspect="1"/>
          </p:cNvPicPr>
          <p:nvPr/>
        </p:nvPicPr>
        <p:blipFill>
          <a:blip r:embed="rId6"/>
          <a:stretch>
            <a:fillRect/>
          </a:stretch>
        </p:blipFill>
        <p:spPr>
          <a:xfrm>
            <a:off x="4150783" y="2580822"/>
            <a:ext cx="3130552" cy="3080861"/>
          </a:xfrm>
          <a:prstGeom prst="rect">
            <a:avLst/>
          </a:prstGeom>
        </p:spPr>
      </p:pic>
      <p:pic>
        <p:nvPicPr>
          <p:cNvPr id="8" name="Picture 7">
            <a:extLst>
              <a:ext uri="{FF2B5EF4-FFF2-40B4-BE49-F238E27FC236}">
                <a16:creationId xmlns:a16="http://schemas.microsoft.com/office/drawing/2014/main" id="{29DD19F6-C257-DF49-B43A-FCE6DB99DF06}"/>
              </a:ext>
            </a:extLst>
          </p:cNvPr>
          <p:cNvPicPr>
            <a:picLocks noChangeAspect="1"/>
          </p:cNvPicPr>
          <p:nvPr/>
        </p:nvPicPr>
        <p:blipFill>
          <a:blip r:embed="rId7"/>
          <a:stretch>
            <a:fillRect/>
          </a:stretch>
        </p:blipFill>
        <p:spPr>
          <a:xfrm>
            <a:off x="4572441" y="2085522"/>
            <a:ext cx="2108200" cy="495300"/>
          </a:xfrm>
          <a:prstGeom prst="rect">
            <a:avLst/>
          </a:prstGeom>
        </p:spPr>
      </p:pic>
      <p:pic>
        <p:nvPicPr>
          <p:cNvPr id="10" name="Picture 9">
            <a:extLst>
              <a:ext uri="{FF2B5EF4-FFF2-40B4-BE49-F238E27FC236}">
                <a16:creationId xmlns:a16="http://schemas.microsoft.com/office/drawing/2014/main" id="{49AD70E3-508D-8B4E-A1B2-6CFCB2DDAE84}"/>
              </a:ext>
            </a:extLst>
          </p:cNvPr>
          <p:cNvPicPr>
            <a:picLocks noChangeAspect="1"/>
          </p:cNvPicPr>
          <p:nvPr/>
        </p:nvPicPr>
        <p:blipFill>
          <a:blip r:embed="rId8"/>
          <a:stretch>
            <a:fillRect/>
          </a:stretch>
        </p:blipFill>
        <p:spPr>
          <a:xfrm>
            <a:off x="4912074" y="5656191"/>
            <a:ext cx="1428933" cy="1196316"/>
          </a:xfrm>
          <a:prstGeom prst="rect">
            <a:avLst/>
          </a:prstGeom>
        </p:spPr>
      </p:pic>
      <p:pic>
        <p:nvPicPr>
          <p:cNvPr id="11" name="Picture 10">
            <a:extLst>
              <a:ext uri="{FF2B5EF4-FFF2-40B4-BE49-F238E27FC236}">
                <a16:creationId xmlns:a16="http://schemas.microsoft.com/office/drawing/2014/main" id="{6B80510E-31EB-6141-9808-C0C936F52593}"/>
              </a:ext>
            </a:extLst>
          </p:cNvPr>
          <p:cNvPicPr>
            <a:picLocks noChangeAspect="1"/>
          </p:cNvPicPr>
          <p:nvPr/>
        </p:nvPicPr>
        <p:blipFill>
          <a:blip r:embed="rId9"/>
          <a:stretch>
            <a:fillRect/>
          </a:stretch>
        </p:blipFill>
        <p:spPr>
          <a:xfrm>
            <a:off x="209552" y="2580822"/>
            <a:ext cx="2584902" cy="861634"/>
          </a:xfrm>
          <a:prstGeom prst="rect">
            <a:avLst/>
          </a:prstGeom>
        </p:spPr>
      </p:pic>
    </p:spTree>
    <p:extLst>
      <p:ext uri="{BB962C8B-B14F-4D97-AF65-F5344CB8AC3E}">
        <p14:creationId xmlns:p14="http://schemas.microsoft.com/office/powerpoint/2010/main" val="2346320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09244-4313-4142-9BBE-1382D3DC30D1}"/>
              </a:ext>
            </a:extLst>
          </p:cNvPr>
          <p:cNvPicPr>
            <a:picLocks noChangeAspect="1"/>
          </p:cNvPicPr>
          <p:nvPr/>
        </p:nvPicPr>
        <p:blipFill>
          <a:blip r:embed="rId3"/>
          <a:stretch>
            <a:fillRect/>
          </a:stretch>
        </p:blipFill>
        <p:spPr>
          <a:xfrm>
            <a:off x="10809817" y="5346700"/>
            <a:ext cx="1104900" cy="1244600"/>
          </a:xfrm>
          <a:prstGeom prst="rect">
            <a:avLst/>
          </a:prstGeom>
        </p:spPr>
      </p:pic>
      <p:pic>
        <p:nvPicPr>
          <p:cNvPr id="3" name="Picture 2">
            <a:extLst>
              <a:ext uri="{FF2B5EF4-FFF2-40B4-BE49-F238E27FC236}">
                <a16:creationId xmlns:a16="http://schemas.microsoft.com/office/drawing/2014/main" id="{5AB935FD-8E1C-3741-9E67-9DE59F217F23}"/>
              </a:ext>
            </a:extLst>
          </p:cNvPr>
          <p:cNvPicPr>
            <a:picLocks noChangeAspect="1"/>
          </p:cNvPicPr>
          <p:nvPr/>
        </p:nvPicPr>
        <p:blipFill>
          <a:blip r:embed="rId4"/>
          <a:stretch>
            <a:fillRect/>
          </a:stretch>
        </p:blipFill>
        <p:spPr>
          <a:xfrm>
            <a:off x="152401" y="5355275"/>
            <a:ext cx="1016000" cy="1236025"/>
          </a:xfrm>
          <a:prstGeom prst="rect">
            <a:avLst/>
          </a:prstGeom>
        </p:spPr>
      </p:pic>
      <p:pic>
        <p:nvPicPr>
          <p:cNvPr id="6" name="Picture 5">
            <a:extLst>
              <a:ext uri="{FF2B5EF4-FFF2-40B4-BE49-F238E27FC236}">
                <a16:creationId xmlns:a16="http://schemas.microsoft.com/office/drawing/2014/main" id="{546EC211-CCB9-8C4E-97E3-15817330FEEC}"/>
              </a:ext>
            </a:extLst>
          </p:cNvPr>
          <p:cNvPicPr>
            <a:picLocks noChangeAspect="1"/>
          </p:cNvPicPr>
          <p:nvPr/>
        </p:nvPicPr>
        <p:blipFill>
          <a:blip r:embed="rId5"/>
          <a:stretch>
            <a:fillRect/>
          </a:stretch>
        </p:blipFill>
        <p:spPr>
          <a:xfrm>
            <a:off x="0" y="255270"/>
            <a:ext cx="12192000" cy="590126"/>
          </a:xfrm>
          <a:prstGeom prst="rect">
            <a:avLst/>
          </a:prstGeom>
        </p:spPr>
      </p:pic>
      <p:sp>
        <p:nvSpPr>
          <p:cNvPr id="7" name="Title 6">
            <a:extLst>
              <a:ext uri="{FF2B5EF4-FFF2-40B4-BE49-F238E27FC236}">
                <a16:creationId xmlns:a16="http://schemas.microsoft.com/office/drawing/2014/main" id="{F5CB9E45-2044-7840-9945-DEF23060E3B8}"/>
              </a:ext>
            </a:extLst>
          </p:cNvPr>
          <p:cNvSpPr>
            <a:spLocks noGrp="1"/>
          </p:cNvSpPr>
          <p:nvPr>
            <p:ph type="title"/>
          </p:nvPr>
        </p:nvSpPr>
        <p:spPr>
          <a:xfrm>
            <a:off x="209552" y="331259"/>
            <a:ext cx="10515600" cy="480271"/>
          </a:xfrm>
        </p:spPr>
        <p:txBody>
          <a:bodyPr>
            <a:normAutofit fontScale="90000"/>
          </a:bodyPr>
          <a:lstStyle/>
          <a:p>
            <a:r>
              <a:rPr lang="en-US" dirty="0">
                <a:solidFill>
                  <a:schemeClr val="bg1"/>
                </a:solidFill>
                <a:latin typeface="+mn-lt"/>
              </a:rPr>
              <a:t>FIFA Rankings and Elo Rating Calculations</a:t>
            </a:r>
          </a:p>
        </p:txBody>
      </p:sp>
      <p:sp>
        <p:nvSpPr>
          <p:cNvPr id="9" name="TextBox 8">
            <a:extLst>
              <a:ext uri="{FF2B5EF4-FFF2-40B4-BE49-F238E27FC236}">
                <a16:creationId xmlns:a16="http://schemas.microsoft.com/office/drawing/2014/main" id="{33369C07-A535-C34E-B12B-66A97F91EABA}"/>
              </a:ext>
            </a:extLst>
          </p:cNvPr>
          <p:cNvSpPr txBox="1"/>
          <p:nvPr/>
        </p:nvSpPr>
        <p:spPr>
          <a:xfrm>
            <a:off x="152401" y="1330620"/>
            <a:ext cx="11982448" cy="3539430"/>
          </a:xfrm>
          <a:prstGeom prst="rect">
            <a:avLst/>
          </a:prstGeom>
          <a:noFill/>
        </p:spPr>
        <p:txBody>
          <a:bodyPr wrap="square" rtlCol="0">
            <a:spAutoFit/>
          </a:bodyPr>
          <a:lstStyle/>
          <a:p>
            <a:r>
              <a:rPr lang="en-US" sz="2800" b="1" dirty="0"/>
              <a:t>Conclusions:</a:t>
            </a:r>
          </a:p>
          <a:p>
            <a:pPr marL="457200" indent="-457200">
              <a:buFont typeface="Arial" panose="020B0604020202020204" pitchFamily="34" charset="0"/>
              <a:buChar char="•"/>
            </a:pPr>
            <a:r>
              <a:rPr lang="en-US" sz="2800" dirty="0"/>
              <a:t>Based on this prediction model, the previous two world cup information was</a:t>
            </a:r>
          </a:p>
          <a:p>
            <a:r>
              <a:rPr lang="en-US" sz="2800" dirty="0"/>
              <a:t>      loaded in order to test the model accuracy.</a:t>
            </a:r>
          </a:p>
          <a:p>
            <a:pPr marL="457200" indent="-457200">
              <a:buFont typeface="Arial" panose="020B0604020202020204" pitchFamily="34" charset="0"/>
              <a:buChar char="•"/>
            </a:pPr>
            <a:r>
              <a:rPr lang="en-US" sz="2800" dirty="0"/>
              <a:t>Unfortunately, there was no correlation with the previous winners.</a:t>
            </a:r>
          </a:p>
          <a:p>
            <a:pPr marL="457200" indent="-457200">
              <a:buFont typeface="Arial" panose="020B0604020202020204" pitchFamily="34" charset="0"/>
              <a:buChar char="•"/>
            </a:pPr>
            <a:r>
              <a:rPr lang="en-US" sz="2800" dirty="0"/>
              <a:t>We concluded that using the FIFA rating to predict the winner is not accurate.</a:t>
            </a:r>
          </a:p>
          <a:p>
            <a:endParaRPr lang="en-US" sz="2800" dirty="0"/>
          </a:p>
          <a:p>
            <a:r>
              <a:rPr lang="en-US" sz="2800" b="1" dirty="0"/>
              <a:t>Next Steps:</a:t>
            </a:r>
          </a:p>
          <a:p>
            <a:r>
              <a:rPr lang="en-US" sz="2800" dirty="0"/>
              <a:t>Use some portion of the other presented  model trying to improve the accuracy.</a:t>
            </a:r>
          </a:p>
        </p:txBody>
      </p:sp>
    </p:spTree>
    <p:extLst>
      <p:ext uri="{BB962C8B-B14F-4D97-AF65-F5344CB8AC3E}">
        <p14:creationId xmlns:p14="http://schemas.microsoft.com/office/powerpoint/2010/main" val="1676278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09244-4313-4142-9BBE-1382D3DC30D1}"/>
              </a:ext>
            </a:extLst>
          </p:cNvPr>
          <p:cNvPicPr>
            <a:picLocks noChangeAspect="1"/>
          </p:cNvPicPr>
          <p:nvPr/>
        </p:nvPicPr>
        <p:blipFill>
          <a:blip r:embed="rId3"/>
          <a:stretch>
            <a:fillRect/>
          </a:stretch>
        </p:blipFill>
        <p:spPr>
          <a:xfrm>
            <a:off x="10809817" y="5346700"/>
            <a:ext cx="1104900" cy="1244600"/>
          </a:xfrm>
          <a:prstGeom prst="rect">
            <a:avLst/>
          </a:prstGeom>
        </p:spPr>
      </p:pic>
      <p:pic>
        <p:nvPicPr>
          <p:cNvPr id="3" name="Picture 2">
            <a:extLst>
              <a:ext uri="{FF2B5EF4-FFF2-40B4-BE49-F238E27FC236}">
                <a16:creationId xmlns:a16="http://schemas.microsoft.com/office/drawing/2014/main" id="{5AB935FD-8E1C-3741-9E67-9DE59F217F23}"/>
              </a:ext>
            </a:extLst>
          </p:cNvPr>
          <p:cNvPicPr>
            <a:picLocks noChangeAspect="1"/>
          </p:cNvPicPr>
          <p:nvPr/>
        </p:nvPicPr>
        <p:blipFill>
          <a:blip r:embed="rId4"/>
          <a:stretch>
            <a:fillRect/>
          </a:stretch>
        </p:blipFill>
        <p:spPr>
          <a:xfrm>
            <a:off x="152401" y="5355275"/>
            <a:ext cx="1016000" cy="1236025"/>
          </a:xfrm>
          <a:prstGeom prst="rect">
            <a:avLst/>
          </a:prstGeom>
        </p:spPr>
      </p:pic>
      <p:pic>
        <p:nvPicPr>
          <p:cNvPr id="6" name="Picture 5">
            <a:extLst>
              <a:ext uri="{FF2B5EF4-FFF2-40B4-BE49-F238E27FC236}">
                <a16:creationId xmlns:a16="http://schemas.microsoft.com/office/drawing/2014/main" id="{546EC211-CCB9-8C4E-97E3-15817330FEEC}"/>
              </a:ext>
            </a:extLst>
          </p:cNvPr>
          <p:cNvPicPr>
            <a:picLocks noChangeAspect="1"/>
          </p:cNvPicPr>
          <p:nvPr/>
        </p:nvPicPr>
        <p:blipFill>
          <a:blip r:embed="rId5"/>
          <a:stretch>
            <a:fillRect/>
          </a:stretch>
        </p:blipFill>
        <p:spPr>
          <a:xfrm>
            <a:off x="0" y="255270"/>
            <a:ext cx="12192000" cy="590126"/>
          </a:xfrm>
          <a:prstGeom prst="rect">
            <a:avLst/>
          </a:prstGeom>
        </p:spPr>
      </p:pic>
      <p:sp>
        <p:nvSpPr>
          <p:cNvPr id="4" name="Content Placeholder 3">
            <a:extLst>
              <a:ext uri="{FF2B5EF4-FFF2-40B4-BE49-F238E27FC236}">
                <a16:creationId xmlns:a16="http://schemas.microsoft.com/office/drawing/2014/main" id="{300A71CD-1DCF-1345-87C0-CD9D0AD0D3AB}"/>
              </a:ext>
            </a:extLst>
          </p:cNvPr>
          <p:cNvSpPr>
            <a:spLocks noGrp="1"/>
          </p:cNvSpPr>
          <p:nvPr>
            <p:ph idx="1"/>
          </p:nvPr>
        </p:nvSpPr>
        <p:spPr>
          <a:xfrm>
            <a:off x="294217" y="1199092"/>
            <a:ext cx="10515600" cy="4351338"/>
          </a:xfrm>
        </p:spPr>
        <p:txBody>
          <a:bodyPr/>
          <a:lstStyle/>
          <a:p>
            <a:r>
              <a:rPr lang="en-US" dirty="0"/>
              <a:t>Tools: Pandas – </a:t>
            </a:r>
            <a:r>
              <a:rPr lang="en-US" dirty="0" err="1"/>
              <a:t>Numpy</a:t>
            </a:r>
            <a:r>
              <a:rPr lang="en-US" dirty="0"/>
              <a:t> – Matplotlib</a:t>
            </a:r>
          </a:p>
          <a:p>
            <a:endParaRPr lang="en-US" dirty="0"/>
          </a:p>
          <a:p>
            <a:r>
              <a:rPr lang="en-US" dirty="0"/>
              <a:t>Data Sources :	</a:t>
            </a:r>
            <a:r>
              <a:rPr lang="en-US" dirty="0" err="1"/>
              <a:t>FIFA.com</a:t>
            </a:r>
            <a:r>
              <a:rPr lang="en-US" dirty="0"/>
              <a:t> (data)</a:t>
            </a:r>
          </a:p>
          <a:p>
            <a:pPr marL="914400" lvl="2" indent="0">
              <a:buNone/>
            </a:pPr>
            <a:r>
              <a:rPr lang="en-US" dirty="0"/>
              <a:t>   		</a:t>
            </a:r>
            <a:r>
              <a:rPr lang="en-US" sz="2800" dirty="0"/>
              <a:t>Different websites understanding the ELO Rating</a:t>
            </a:r>
          </a:p>
          <a:p>
            <a:pPr marL="914400" lvl="2" indent="0">
              <a:buNone/>
            </a:pPr>
            <a:r>
              <a:rPr lang="en-US" sz="2800" dirty="0"/>
              <a:t>  		</a:t>
            </a:r>
            <a:r>
              <a:rPr lang="en-US" sz="2800" dirty="0">
                <a:hlinkClick r:id="rId6"/>
              </a:rPr>
              <a:t>www.telegraph.co.uk</a:t>
            </a:r>
            <a:endParaRPr lang="en-US" sz="2800" dirty="0"/>
          </a:p>
          <a:p>
            <a:pPr marL="914400" lvl="2" indent="0">
              <a:buNone/>
            </a:pPr>
            <a:r>
              <a:rPr lang="en-US" sz="2800" dirty="0"/>
              <a:t>		Wikipedia for text extraction – confirmed with 			FIFA data.</a:t>
            </a:r>
          </a:p>
        </p:txBody>
      </p:sp>
      <p:sp>
        <p:nvSpPr>
          <p:cNvPr id="8" name="Title 7">
            <a:extLst>
              <a:ext uri="{FF2B5EF4-FFF2-40B4-BE49-F238E27FC236}">
                <a16:creationId xmlns:a16="http://schemas.microsoft.com/office/drawing/2014/main" id="{9202DDB1-F83D-D84F-8BAE-BFFB7569758D}"/>
              </a:ext>
            </a:extLst>
          </p:cNvPr>
          <p:cNvSpPr>
            <a:spLocks noGrp="1"/>
          </p:cNvSpPr>
          <p:nvPr>
            <p:ph type="title"/>
          </p:nvPr>
        </p:nvSpPr>
        <p:spPr>
          <a:xfrm>
            <a:off x="0" y="365125"/>
            <a:ext cx="10515600" cy="480271"/>
          </a:xfrm>
        </p:spPr>
        <p:txBody>
          <a:bodyPr>
            <a:normAutofit fontScale="90000"/>
          </a:bodyPr>
          <a:lstStyle/>
          <a:p>
            <a:r>
              <a:rPr lang="en-US" dirty="0">
                <a:solidFill>
                  <a:schemeClr val="bg1"/>
                </a:solidFill>
              </a:rPr>
              <a:t>Tools and sources used</a:t>
            </a:r>
          </a:p>
        </p:txBody>
      </p:sp>
    </p:spTree>
    <p:extLst>
      <p:ext uri="{BB962C8B-B14F-4D97-AF65-F5344CB8AC3E}">
        <p14:creationId xmlns:p14="http://schemas.microsoft.com/office/powerpoint/2010/main" val="387715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09244-4313-4142-9BBE-1382D3DC30D1}"/>
              </a:ext>
            </a:extLst>
          </p:cNvPr>
          <p:cNvPicPr>
            <a:picLocks noChangeAspect="1"/>
          </p:cNvPicPr>
          <p:nvPr/>
        </p:nvPicPr>
        <p:blipFill>
          <a:blip r:embed="rId3"/>
          <a:stretch>
            <a:fillRect/>
          </a:stretch>
        </p:blipFill>
        <p:spPr>
          <a:xfrm>
            <a:off x="10809817" y="5346700"/>
            <a:ext cx="1104900" cy="1244600"/>
          </a:xfrm>
          <a:prstGeom prst="rect">
            <a:avLst/>
          </a:prstGeom>
        </p:spPr>
      </p:pic>
      <p:pic>
        <p:nvPicPr>
          <p:cNvPr id="3" name="Picture 2">
            <a:extLst>
              <a:ext uri="{FF2B5EF4-FFF2-40B4-BE49-F238E27FC236}">
                <a16:creationId xmlns:a16="http://schemas.microsoft.com/office/drawing/2014/main" id="{5AB935FD-8E1C-3741-9E67-9DE59F217F23}"/>
              </a:ext>
            </a:extLst>
          </p:cNvPr>
          <p:cNvPicPr>
            <a:picLocks noChangeAspect="1"/>
          </p:cNvPicPr>
          <p:nvPr/>
        </p:nvPicPr>
        <p:blipFill>
          <a:blip r:embed="rId4"/>
          <a:stretch>
            <a:fillRect/>
          </a:stretch>
        </p:blipFill>
        <p:spPr>
          <a:xfrm>
            <a:off x="152401" y="5355275"/>
            <a:ext cx="1016000" cy="1236025"/>
          </a:xfrm>
          <a:prstGeom prst="rect">
            <a:avLst/>
          </a:prstGeom>
        </p:spPr>
      </p:pic>
      <p:pic>
        <p:nvPicPr>
          <p:cNvPr id="6" name="Picture 5">
            <a:extLst>
              <a:ext uri="{FF2B5EF4-FFF2-40B4-BE49-F238E27FC236}">
                <a16:creationId xmlns:a16="http://schemas.microsoft.com/office/drawing/2014/main" id="{546EC211-CCB9-8C4E-97E3-15817330FEEC}"/>
              </a:ext>
            </a:extLst>
          </p:cNvPr>
          <p:cNvPicPr>
            <a:picLocks noChangeAspect="1"/>
          </p:cNvPicPr>
          <p:nvPr/>
        </p:nvPicPr>
        <p:blipFill>
          <a:blip r:embed="rId5"/>
          <a:stretch>
            <a:fillRect/>
          </a:stretch>
        </p:blipFill>
        <p:spPr>
          <a:xfrm>
            <a:off x="0" y="255270"/>
            <a:ext cx="12192000" cy="590126"/>
          </a:xfrm>
          <a:prstGeom prst="rect">
            <a:avLst/>
          </a:prstGeom>
        </p:spPr>
      </p:pic>
      <p:sp>
        <p:nvSpPr>
          <p:cNvPr id="7" name="Title 6">
            <a:extLst>
              <a:ext uri="{FF2B5EF4-FFF2-40B4-BE49-F238E27FC236}">
                <a16:creationId xmlns:a16="http://schemas.microsoft.com/office/drawing/2014/main" id="{F5CB9E45-2044-7840-9945-DEF23060E3B8}"/>
              </a:ext>
            </a:extLst>
          </p:cNvPr>
          <p:cNvSpPr>
            <a:spLocks noGrp="1"/>
          </p:cNvSpPr>
          <p:nvPr>
            <p:ph type="title"/>
          </p:nvPr>
        </p:nvSpPr>
        <p:spPr>
          <a:xfrm>
            <a:off x="209552" y="331259"/>
            <a:ext cx="10515600" cy="480271"/>
          </a:xfrm>
        </p:spPr>
        <p:txBody>
          <a:bodyPr>
            <a:normAutofit fontScale="90000"/>
          </a:bodyPr>
          <a:lstStyle/>
          <a:p>
            <a:r>
              <a:rPr lang="en-US" dirty="0">
                <a:solidFill>
                  <a:schemeClr val="bg1"/>
                </a:solidFill>
                <a:latin typeface="+mn-lt"/>
              </a:rPr>
              <a:t>FIFA Ranking Method</a:t>
            </a:r>
          </a:p>
        </p:txBody>
      </p:sp>
      <p:sp>
        <p:nvSpPr>
          <p:cNvPr id="8" name="Content Placeholder 7">
            <a:extLst>
              <a:ext uri="{FF2B5EF4-FFF2-40B4-BE49-F238E27FC236}">
                <a16:creationId xmlns:a16="http://schemas.microsoft.com/office/drawing/2014/main" id="{C2AF9AC5-C589-684D-A4CA-80DF0F961AFC}"/>
              </a:ext>
            </a:extLst>
          </p:cNvPr>
          <p:cNvSpPr>
            <a:spLocks noGrp="1"/>
          </p:cNvSpPr>
          <p:nvPr>
            <p:ph idx="1"/>
          </p:nvPr>
        </p:nvSpPr>
        <p:spPr>
          <a:xfrm>
            <a:off x="209552" y="1156758"/>
            <a:ext cx="11830048" cy="4930775"/>
          </a:xfrm>
        </p:spPr>
        <p:txBody>
          <a:bodyPr>
            <a:normAutofit/>
          </a:bodyPr>
          <a:lstStyle/>
          <a:p>
            <a:pPr marL="0" indent="0">
              <a:buNone/>
            </a:pPr>
            <a:r>
              <a:rPr lang="en-US" sz="4800" dirty="0">
                <a:latin typeface="Arial Rounded MT Bold" panose="020F0704030504030204" pitchFamily="34" charset="77"/>
                <a:cs typeface="Arial" panose="020B0604020202020204" pitchFamily="34" charset="0"/>
              </a:rPr>
              <a:t>Is it possible and reliable to predict the 2018 </a:t>
            </a:r>
            <a:r>
              <a:rPr lang="en-US" sz="4800" dirty="0" err="1">
                <a:latin typeface="Arial Rounded MT Bold" panose="020F0704030504030204" pitchFamily="34" charset="77"/>
                <a:cs typeface="Arial" panose="020B0604020202020204" pitchFamily="34" charset="0"/>
              </a:rPr>
              <a:t>WorldCup</a:t>
            </a:r>
            <a:r>
              <a:rPr lang="en-US" sz="4800" dirty="0">
                <a:latin typeface="Arial Rounded MT Bold" panose="020F0704030504030204" pitchFamily="34" charset="77"/>
                <a:cs typeface="Arial" panose="020B0604020202020204" pitchFamily="34" charset="0"/>
              </a:rPr>
              <a:t> Winner based on the FIFA Rankings?</a:t>
            </a:r>
          </a:p>
        </p:txBody>
      </p:sp>
    </p:spTree>
    <p:extLst>
      <p:ext uri="{BB962C8B-B14F-4D97-AF65-F5344CB8AC3E}">
        <p14:creationId xmlns:p14="http://schemas.microsoft.com/office/powerpoint/2010/main" val="219782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09244-4313-4142-9BBE-1382D3DC30D1}"/>
              </a:ext>
            </a:extLst>
          </p:cNvPr>
          <p:cNvPicPr>
            <a:picLocks noChangeAspect="1"/>
          </p:cNvPicPr>
          <p:nvPr/>
        </p:nvPicPr>
        <p:blipFill>
          <a:blip r:embed="rId3"/>
          <a:stretch>
            <a:fillRect/>
          </a:stretch>
        </p:blipFill>
        <p:spPr>
          <a:xfrm>
            <a:off x="10809817" y="5346700"/>
            <a:ext cx="1104900" cy="1244600"/>
          </a:xfrm>
          <a:prstGeom prst="rect">
            <a:avLst/>
          </a:prstGeom>
        </p:spPr>
      </p:pic>
      <p:pic>
        <p:nvPicPr>
          <p:cNvPr id="3" name="Picture 2">
            <a:extLst>
              <a:ext uri="{FF2B5EF4-FFF2-40B4-BE49-F238E27FC236}">
                <a16:creationId xmlns:a16="http://schemas.microsoft.com/office/drawing/2014/main" id="{5AB935FD-8E1C-3741-9E67-9DE59F217F23}"/>
              </a:ext>
            </a:extLst>
          </p:cNvPr>
          <p:cNvPicPr>
            <a:picLocks noChangeAspect="1"/>
          </p:cNvPicPr>
          <p:nvPr/>
        </p:nvPicPr>
        <p:blipFill>
          <a:blip r:embed="rId4"/>
          <a:stretch>
            <a:fillRect/>
          </a:stretch>
        </p:blipFill>
        <p:spPr>
          <a:xfrm>
            <a:off x="152401" y="5355275"/>
            <a:ext cx="1016000" cy="1236025"/>
          </a:xfrm>
          <a:prstGeom prst="rect">
            <a:avLst/>
          </a:prstGeom>
        </p:spPr>
      </p:pic>
      <p:pic>
        <p:nvPicPr>
          <p:cNvPr id="6" name="Picture 5">
            <a:extLst>
              <a:ext uri="{FF2B5EF4-FFF2-40B4-BE49-F238E27FC236}">
                <a16:creationId xmlns:a16="http://schemas.microsoft.com/office/drawing/2014/main" id="{546EC211-CCB9-8C4E-97E3-15817330FEEC}"/>
              </a:ext>
            </a:extLst>
          </p:cNvPr>
          <p:cNvPicPr>
            <a:picLocks noChangeAspect="1"/>
          </p:cNvPicPr>
          <p:nvPr/>
        </p:nvPicPr>
        <p:blipFill>
          <a:blip r:embed="rId5"/>
          <a:stretch>
            <a:fillRect/>
          </a:stretch>
        </p:blipFill>
        <p:spPr>
          <a:xfrm>
            <a:off x="0" y="255270"/>
            <a:ext cx="12192000" cy="590126"/>
          </a:xfrm>
          <a:prstGeom prst="rect">
            <a:avLst/>
          </a:prstGeom>
        </p:spPr>
      </p:pic>
      <p:sp>
        <p:nvSpPr>
          <p:cNvPr id="7" name="Title 6">
            <a:extLst>
              <a:ext uri="{FF2B5EF4-FFF2-40B4-BE49-F238E27FC236}">
                <a16:creationId xmlns:a16="http://schemas.microsoft.com/office/drawing/2014/main" id="{F5CB9E45-2044-7840-9945-DEF23060E3B8}"/>
              </a:ext>
            </a:extLst>
          </p:cNvPr>
          <p:cNvSpPr>
            <a:spLocks noGrp="1"/>
          </p:cNvSpPr>
          <p:nvPr>
            <p:ph type="title"/>
          </p:nvPr>
        </p:nvSpPr>
        <p:spPr>
          <a:xfrm>
            <a:off x="209552" y="331259"/>
            <a:ext cx="10515600" cy="480271"/>
          </a:xfrm>
        </p:spPr>
        <p:txBody>
          <a:bodyPr>
            <a:normAutofit fontScale="90000"/>
          </a:bodyPr>
          <a:lstStyle/>
          <a:p>
            <a:r>
              <a:rPr lang="en-US" dirty="0">
                <a:solidFill>
                  <a:schemeClr val="bg1"/>
                </a:solidFill>
                <a:latin typeface="+mn-lt"/>
              </a:rPr>
              <a:t>FIFA Ranking Method</a:t>
            </a:r>
          </a:p>
        </p:txBody>
      </p:sp>
      <p:sp>
        <p:nvSpPr>
          <p:cNvPr id="8" name="Content Placeholder 7">
            <a:extLst>
              <a:ext uri="{FF2B5EF4-FFF2-40B4-BE49-F238E27FC236}">
                <a16:creationId xmlns:a16="http://schemas.microsoft.com/office/drawing/2014/main" id="{C2AF9AC5-C589-684D-A4CA-80DF0F961AFC}"/>
              </a:ext>
            </a:extLst>
          </p:cNvPr>
          <p:cNvSpPr>
            <a:spLocks noGrp="1"/>
          </p:cNvSpPr>
          <p:nvPr>
            <p:ph idx="1"/>
          </p:nvPr>
        </p:nvSpPr>
        <p:spPr>
          <a:xfrm>
            <a:off x="209552" y="1156758"/>
            <a:ext cx="11620501" cy="4930775"/>
          </a:xfrm>
        </p:spPr>
        <p:txBody>
          <a:bodyPr>
            <a:normAutofit fontScale="92500" lnSpcReduction="20000"/>
          </a:bodyPr>
          <a:lstStyle/>
          <a:p>
            <a:pPr marL="0" indent="0">
              <a:buNone/>
            </a:pPr>
            <a:r>
              <a:rPr lang="en-US" dirty="0"/>
              <a:t>The basic logic of these calculations is simple: </a:t>
            </a:r>
            <a:br>
              <a:rPr lang="en-US" sz="1600" dirty="0"/>
            </a:br>
            <a:endParaRPr lang="en-US" sz="1600" dirty="0"/>
          </a:p>
          <a:p>
            <a:pPr marL="0" indent="0">
              <a:buNone/>
            </a:pPr>
            <a:r>
              <a:rPr lang="en-US" sz="1800" dirty="0"/>
              <a:t>Any team that does well in world football wins points which enable it to climb the world ranking.</a:t>
            </a:r>
          </a:p>
          <a:p>
            <a:pPr marL="0" indent="0">
              <a:buNone/>
            </a:pPr>
            <a:r>
              <a:rPr lang="en-US" sz="1600" dirty="0"/>
              <a:t>A team’s total number of points over a four-year period is determined by adding:</a:t>
            </a:r>
          </a:p>
          <a:p>
            <a:pPr marL="0" indent="0">
              <a:buNone/>
            </a:pPr>
            <a:endParaRPr lang="en-US" sz="1600" dirty="0"/>
          </a:p>
          <a:p>
            <a:r>
              <a:rPr lang="en-US" sz="1600" dirty="0"/>
              <a:t>The average number of points gained from matches during the past 12 months; and The average number of points gained from matches older than 12 months (depreciates yearly).</a:t>
            </a:r>
          </a:p>
          <a:p>
            <a:endParaRPr lang="en-US" sz="1600" dirty="0"/>
          </a:p>
          <a:p>
            <a:r>
              <a:rPr lang="en-US" sz="1600" dirty="0"/>
              <a:t>Calculation of points for a single match</a:t>
            </a:r>
          </a:p>
          <a:p>
            <a:r>
              <a:rPr lang="en-US" sz="1600" dirty="0"/>
              <a:t>The number of points that can be won in a match depends on the following factors:</a:t>
            </a:r>
          </a:p>
          <a:p>
            <a:endParaRPr lang="en-US" sz="1600" dirty="0"/>
          </a:p>
          <a:p>
            <a:r>
              <a:rPr lang="en-US" sz="1600" dirty="0"/>
              <a:t>Was the match won or drawn? (M) How important was the match (ranging from a friendly match to a FIFA World Cup™ match)? (I)How strong was the opposing team in terms of ranking position and the confederation to which they belong? (T and C)</a:t>
            </a:r>
          </a:p>
          <a:p>
            <a:endParaRPr lang="en-US" sz="1600" dirty="0"/>
          </a:p>
          <a:p>
            <a:r>
              <a:rPr lang="en-US" sz="1600" dirty="0"/>
              <a:t>These factors are brought together in the following formula to ascertain the total number of points (P):</a:t>
            </a:r>
          </a:p>
          <a:p>
            <a:endParaRPr lang="en-US" sz="1600" dirty="0"/>
          </a:p>
          <a:p>
            <a:pPr marL="0" indent="0">
              <a:buNone/>
            </a:pPr>
            <a:r>
              <a:rPr lang="en-US" sz="1600" dirty="0"/>
              <a:t>				</a:t>
            </a:r>
            <a:endParaRPr lang="en-US" sz="1600" b="1" dirty="0"/>
          </a:p>
        </p:txBody>
      </p:sp>
    </p:spTree>
    <p:extLst>
      <p:ext uri="{BB962C8B-B14F-4D97-AF65-F5344CB8AC3E}">
        <p14:creationId xmlns:p14="http://schemas.microsoft.com/office/powerpoint/2010/main" val="358019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09244-4313-4142-9BBE-1382D3DC30D1}"/>
              </a:ext>
            </a:extLst>
          </p:cNvPr>
          <p:cNvPicPr>
            <a:picLocks noChangeAspect="1"/>
          </p:cNvPicPr>
          <p:nvPr/>
        </p:nvPicPr>
        <p:blipFill>
          <a:blip r:embed="rId3"/>
          <a:stretch>
            <a:fillRect/>
          </a:stretch>
        </p:blipFill>
        <p:spPr>
          <a:xfrm>
            <a:off x="10809817" y="5346700"/>
            <a:ext cx="1104900" cy="1244600"/>
          </a:xfrm>
          <a:prstGeom prst="rect">
            <a:avLst/>
          </a:prstGeom>
        </p:spPr>
      </p:pic>
      <p:pic>
        <p:nvPicPr>
          <p:cNvPr id="3" name="Picture 2">
            <a:extLst>
              <a:ext uri="{FF2B5EF4-FFF2-40B4-BE49-F238E27FC236}">
                <a16:creationId xmlns:a16="http://schemas.microsoft.com/office/drawing/2014/main" id="{5AB935FD-8E1C-3741-9E67-9DE59F217F23}"/>
              </a:ext>
            </a:extLst>
          </p:cNvPr>
          <p:cNvPicPr>
            <a:picLocks noChangeAspect="1"/>
          </p:cNvPicPr>
          <p:nvPr/>
        </p:nvPicPr>
        <p:blipFill>
          <a:blip r:embed="rId4"/>
          <a:stretch>
            <a:fillRect/>
          </a:stretch>
        </p:blipFill>
        <p:spPr>
          <a:xfrm>
            <a:off x="152401" y="5355275"/>
            <a:ext cx="1016000" cy="1236025"/>
          </a:xfrm>
          <a:prstGeom prst="rect">
            <a:avLst/>
          </a:prstGeom>
        </p:spPr>
      </p:pic>
      <p:pic>
        <p:nvPicPr>
          <p:cNvPr id="6" name="Picture 5">
            <a:extLst>
              <a:ext uri="{FF2B5EF4-FFF2-40B4-BE49-F238E27FC236}">
                <a16:creationId xmlns:a16="http://schemas.microsoft.com/office/drawing/2014/main" id="{546EC211-CCB9-8C4E-97E3-15817330FEEC}"/>
              </a:ext>
            </a:extLst>
          </p:cNvPr>
          <p:cNvPicPr>
            <a:picLocks noChangeAspect="1"/>
          </p:cNvPicPr>
          <p:nvPr/>
        </p:nvPicPr>
        <p:blipFill>
          <a:blip r:embed="rId5"/>
          <a:stretch>
            <a:fillRect/>
          </a:stretch>
        </p:blipFill>
        <p:spPr>
          <a:xfrm>
            <a:off x="0" y="255270"/>
            <a:ext cx="12192000" cy="590126"/>
          </a:xfrm>
          <a:prstGeom prst="rect">
            <a:avLst/>
          </a:prstGeom>
        </p:spPr>
      </p:pic>
      <p:sp>
        <p:nvSpPr>
          <p:cNvPr id="7" name="Title 6">
            <a:extLst>
              <a:ext uri="{FF2B5EF4-FFF2-40B4-BE49-F238E27FC236}">
                <a16:creationId xmlns:a16="http://schemas.microsoft.com/office/drawing/2014/main" id="{F5CB9E45-2044-7840-9945-DEF23060E3B8}"/>
              </a:ext>
            </a:extLst>
          </p:cNvPr>
          <p:cNvSpPr>
            <a:spLocks noGrp="1"/>
          </p:cNvSpPr>
          <p:nvPr>
            <p:ph type="title"/>
          </p:nvPr>
        </p:nvSpPr>
        <p:spPr>
          <a:xfrm>
            <a:off x="209552" y="331259"/>
            <a:ext cx="10515600" cy="480271"/>
          </a:xfrm>
        </p:spPr>
        <p:txBody>
          <a:bodyPr>
            <a:normAutofit fontScale="90000"/>
          </a:bodyPr>
          <a:lstStyle/>
          <a:p>
            <a:r>
              <a:rPr lang="en-US" dirty="0">
                <a:solidFill>
                  <a:schemeClr val="bg1"/>
                </a:solidFill>
                <a:latin typeface="+mn-lt"/>
              </a:rPr>
              <a:t>FIFA Ranking FORMULA</a:t>
            </a:r>
          </a:p>
        </p:txBody>
      </p:sp>
      <p:sp>
        <p:nvSpPr>
          <p:cNvPr id="8" name="Content Placeholder 7">
            <a:extLst>
              <a:ext uri="{FF2B5EF4-FFF2-40B4-BE49-F238E27FC236}">
                <a16:creationId xmlns:a16="http://schemas.microsoft.com/office/drawing/2014/main" id="{C2AF9AC5-C589-684D-A4CA-80DF0F961AFC}"/>
              </a:ext>
            </a:extLst>
          </p:cNvPr>
          <p:cNvSpPr>
            <a:spLocks noGrp="1"/>
          </p:cNvSpPr>
          <p:nvPr>
            <p:ph idx="1"/>
          </p:nvPr>
        </p:nvSpPr>
        <p:spPr>
          <a:xfrm>
            <a:off x="178859" y="1038225"/>
            <a:ext cx="11620501" cy="4930775"/>
          </a:xfrm>
        </p:spPr>
        <p:txBody>
          <a:bodyPr>
            <a:normAutofit/>
          </a:bodyPr>
          <a:lstStyle/>
          <a:p>
            <a:pPr marL="0" indent="0" algn="ctr">
              <a:buNone/>
            </a:pPr>
            <a:endParaRPr lang="en-US" sz="600" dirty="0"/>
          </a:p>
          <a:p>
            <a:pPr marL="0" indent="0" algn="ctr">
              <a:buNone/>
            </a:pPr>
            <a:r>
              <a:rPr lang="en-US" sz="5400" b="1" dirty="0">
                <a:latin typeface="Arial Rounded MT Bold" panose="020F0704030504030204" pitchFamily="34" charset="77"/>
              </a:rPr>
              <a:t>P</a:t>
            </a:r>
            <a:r>
              <a:rPr lang="en-US" sz="2000" b="1" dirty="0">
                <a:latin typeface="Arial Rounded MT Bold" panose="020F0704030504030204" pitchFamily="34" charset="77"/>
              </a:rPr>
              <a:t>oints</a:t>
            </a:r>
            <a:r>
              <a:rPr lang="en-US" sz="5400" b="1" dirty="0">
                <a:latin typeface="Arial Rounded MT Bold" panose="020F0704030504030204" pitchFamily="34" charset="77"/>
              </a:rPr>
              <a:t> = M x I x T x C</a:t>
            </a:r>
          </a:p>
          <a:p>
            <a:pPr marL="0" indent="0" algn="ctr">
              <a:buNone/>
            </a:pPr>
            <a:endParaRPr lang="en-US" dirty="0"/>
          </a:p>
          <a:p>
            <a:pPr marL="0" indent="0" algn="ctr">
              <a:buNone/>
            </a:pPr>
            <a:r>
              <a:rPr lang="en-US" dirty="0"/>
              <a:t>M: Points for match result		I: Importance of match</a:t>
            </a:r>
          </a:p>
          <a:p>
            <a:pPr marL="0" indent="0" algn="ctr">
              <a:buNone/>
            </a:pPr>
            <a:r>
              <a:rPr lang="en-US" dirty="0"/>
              <a:t>T: Strength of opposing team		C: Strength of confederation</a:t>
            </a:r>
          </a:p>
          <a:p>
            <a:pPr marL="0" indent="0" algn="ctr">
              <a:buNone/>
            </a:pPr>
            <a:endParaRPr lang="en-US" b="1" dirty="0"/>
          </a:p>
        </p:txBody>
      </p:sp>
    </p:spTree>
    <p:extLst>
      <p:ext uri="{BB962C8B-B14F-4D97-AF65-F5344CB8AC3E}">
        <p14:creationId xmlns:p14="http://schemas.microsoft.com/office/powerpoint/2010/main" val="2485737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09244-4313-4142-9BBE-1382D3DC30D1}"/>
              </a:ext>
            </a:extLst>
          </p:cNvPr>
          <p:cNvPicPr>
            <a:picLocks noChangeAspect="1"/>
          </p:cNvPicPr>
          <p:nvPr/>
        </p:nvPicPr>
        <p:blipFill>
          <a:blip r:embed="rId3"/>
          <a:stretch>
            <a:fillRect/>
          </a:stretch>
        </p:blipFill>
        <p:spPr>
          <a:xfrm>
            <a:off x="10809817" y="5346700"/>
            <a:ext cx="1104900" cy="1244600"/>
          </a:xfrm>
          <a:prstGeom prst="rect">
            <a:avLst/>
          </a:prstGeom>
        </p:spPr>
      </p:pic>
      <p:pic>
        <p:nvPicPr>
          <p:cNvPr id="3" name="Picture 2">
            <a:extLst>
              <a:ext uri="{FF2B5EF4-FFF2-40B4-BE49-F238E27FC236}">
                <a16:creationId xmlns:a16="http://schemas.microsoft.com/office/drawing/2014/main" id="{5AB935FD-8E1C-3741-9E67-9DE59F217F23}"/>
              </a:ext>
            </a:extLst>
          </p:cNvPr>
          <p:cNvPicPr>
            <a:picLocks noChangeAspect="1"/>
          </p:cNvPicPr>
          <p:nvPr/>
        </p:nvPicPr>
        <p:blipFill>
          <a:blip r:embed="rId4"/>
          <a:stretch>
            <a:fillRect/>
          </a:stretch>
        </p:blipFill>
        <p:spPr>
          <a:xfrm>
            <a:off x="152401" y="5355275"/>
            <a:ext cx="1016000" cy="1236025"/>
          </a:xfrm>
          <a:prstGeom prst="rect">
            <a:avLst/>
          </a:prstGeom>
        </p:spPr>
      </p:pic>
      <p:pic>
        <p:nvPicPr>
          <p:cNvPr id="6" name="Picture 5">
            <a:extLst>
              <a:ext uri="{FF2B5EF4-FFF2-40B4-BE49-F238E27FC236}">
                <a16:creationId xmlns:a16="http://schemas.microsoft.com/office/drawing/2014/main" id="{546EC211-CCB9-8C4E-97E3-15817330FEEC}"/>
              </a:ext>
            </a:extLst>
          </p:cNvPr>
          <p:cNvPicPr>
            <a:picLocks noChangeAspect="1"/>
          </p:cNvPicPr>
          <p:nvPr/>
        </p:nvPicPr>
        <p:blipFill>
          <a:blip r:embed="rId5"/>
          <a:stretch>
            <a:fillRect/>
          </a:stretch>
        </p:blipFill>
        <p:spPr>
          <a:xfrm>
            <a:off x="0" y="255270"/>
            <a:ext cx="12192000" cy="590126"/>
          </a:xfrm>
          <a:prstGeom prst="rect">
            <a:avLst/>
          </a:prstGeom>
        </p:spPr>
      </p:pic>
      <p:sp>
        <p:nvSpPr>
          <p:cNvPr id="7" name="Title 6">
            <a:extLst>
              <a:ext uri="{FF2B5EF4-FFF2-40B4-BE49-F238E27FC236}">
                <a16:creationId xmlns:a16="http://schemas.microsoft.com/office/drawing/2014/main" id="{F5CB9E45-2044-7840-9945-DEF23060E3B8}"/>
              </a:ext>
            </a:extLst>
          </p:cNvPr>
          <p:cNvSpPr>
            <a:spLocks noGrp="1"/>
          </p:cNvSpPr>
          <p:nvPr>
            <p:ph type="title"/>
          </p:nvPr>
        </p:nvSpPr>
        <p:spPr>
          <a:xfrm>
            <a:off x="209552" y="331259"/>
            <a:ext cx="10515600" cy="480271"/>
          </a:xfrm>
        </p:spPr>
        <p:txBody>
          <a:bodyPr>
            <a:normAutofit fontScale="90000"/>
          </a:bodyPr>
          <a:lstStyle/>
          <a:p>
            <a:r>
              <a:rPr lang="en-US" dirty="0">
                <a:solidFill>
                  <a:schemeClr val="bg1"/>
                </a:solidFill>
                <a:latin typeface="+mn-lt"/>
              </a:rPr>
              <a:t>ELO Ranking System</a:t>
            </a:r>
          </a:p>
        </p:txBody>
      </p:sp>
      <p:sp>
        <p:nvSpPr>
          <p:cNvPr id="8" name="Content Placeholder 7">
            <a:extLst>
              <a:ext uri="{FF2B5EF4-FFF2-40B4-BE49-F238E27FC236}">
                <a16:creationId xmlns:a16="http://schemas.microsoft.com/office/drawing/2014/main" id="{C2AF9AC5-C589-684D-A4CA-80DF0F961AFC}"/>
              </a:ext>
            </a:extLst>
          </p:cNvPr>
          <p:cNvSpPr>
            <a:spLocks noGrp="1"/>
          </p:cNvSpPr>
          <p:nvPr>
            <p:ph idx="1"/>
          </p:nvPr>
        </p:nvSpPr>
        <p:spPr>
          <a:xfrm>
            <a:off x="178859" y="1038225"/>
            <a:ext cx="11620501" cy="4087957"/>
          </a:xfrm>
        </p:spPr>
        <p:txBody>
          <a:bodyPr>
            <a:normAutofit fontScale="77500" lnSpcReduction="20000"/>
          </a:bodyPr>
          <a:lstStyle/>
          <a:p>
            <a:pPr marL="0" indent="0">
              <a:buNone/>
            </a:pPr>
            <a:endParaRPr lang="en-US" sz="600" dirty="0"/>
          </a:p>
          <a:p>
            <a:pPr marL="0" indent="0">
              <a:buNone/>
            </a:pPr>
            <a:r>
              <a:rPr lang="en-US" dirty="0"/>
              <a:t>The Elo system was originally invented as an improved chess rating system over the previously used Harkness system, but is also used as a rating system for multiplayer competition in a number of video games,[1] association football, American football, basketball,[2] Major League Baseball, Scrabble, board games such as Diplomacy and other games.</a:t>
            </a:r>
          </a:p>
          <a:p>
            <a:pPr marL="0" indent="0">
              <a:buNone/>
            </a:pPr>
            <a:endParaRPr lang="en-US" dirty="0"/>
          </a:p>
          <a:p>
            <a:pPr marL="0" indent="0">
              <a:buNone/>
            </a:pPr>
            <a:r>
              <a:rPr lang="en-US" dirty="0"/>
              <a:t>A player's Elo rating is represented by a number which increases or decreases depending on the outcome of games between rated players. After every game, the winning player takes points from the losing one. The difference between the ratings of the winner and loser determines the total number of points gained or lost after a game. In a series of games between a high-rated player and a low-rated player, the high-rated player is expected to score more wins. Arpad Elo was a master-level chess player and an active participant in the United States Chess Federation (USCF) from its founding in 1939.[3] The USCF used a numerical ratings system, devised by Kenneth Harkness, to allow members to track their individual progress in terms other than tournament wins and losses.</a:t>
            </a:r>
            <a:endParaRPr lang="en-US" b="1" dirty="0"/>
          </a:p>
        </p:txBody>
      </p:sp>
      <p:pic>
        <p:nvPicPr>
          <p:cNvPr id="5" name="Picture 4">
            <a:extLst>
              <a:ext uri="{FF2B5EF4-FFF2-40B4-BE49-F238E27FC236}">
                <a16:creationId xmlns:a16="http://schemas.microsoft.com/office/drawing/2014/main" id="{E53CB16C-1B4D-D14F-BA11-DF40142C83FB}"/>
              </a:ext>
            </a:extLst>
          </p:cNvPr>
          <p:cNvPicPr>
            <a:picLocks noChangeAspect="1"/>
          </p:cNvPicPr>
          <p:nvPr/>
        </p:nvPicPr>
        <p:blipFill>
          <a:blip r:embed="rId6"/>
          <a:stretch>
            <a:fillRect/>
          </a:stretch>
        </p:blipFill>
        <p:spPr>
          <a:xfrm>
            <a:off x="1460500" y="4723027"/>
            <a:ext cx="9264652" cy="1986916"/>
          </a:xfrm>
          <a:prstGeom prst="rect">
            <a:avLst/>
          </a:prstGeom>
        </p:spPr>
      </p:pic>
    </p:spTree>
    <p:extLst>
      <p:ext uri="{BB962C8B-B14F-4D97-AF65-F5344CB8AC3E}">
        <p14:creationId xmlns:p14="http://schemas.microsoft.com/office/powerpoint/2010/main" val="4191345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09244-4313-4142-9BBE-1382D3DC30D1}"/>
              </a:ext>
            </a:extLst>
          </p:cNvPr>
          <p:cNvPicPr>
            <a:picLocks noChangeAspect="1"/>
          </p:cNvPicPr>
          <p:nvPr/>
        </p:nvPicPr>
        <p:blipFill>
          <a:blip r:embed="rId3"/>
          <a:stretch>
            <a:fillRect/>
          </a:stretch>
        </p:blipFill>
        <p:spPr>
          <a:xfrm>
            <a:off x="10809817" y="5346700"/>
            <a:ext cx="1104900" cy="1244600"/>
          </a:xfrm>
          <a:prstGeom prst="rect">
            <a:avLst/>
          </a:prstGeom>
        </p:spPr>
      </p:pic>
      <p:pic>
        <p:nvPicPr>
          <p:cNvPr id="3" name="Picture 2">
            <a:extLst>
              <a:ext uri="{FF2B5EF4-FFF2-40B4-BE49-F238E27FC236}">
                <a16:creationId xmlns:a16="http://schemas.microsoft.com/office/drawing/2014/main" id="{5AB935FD-8E1C-3741-9E67-9DE59F217F23}"/>
              </a:ext>
            </a:extLst>
          </p:cNvPr>
          <p:cNvPicPr>
            <a:picLocks noChangeAspect="1"/>
          </p:cNvPicPr>
          <p:nvPr/>
        </p:nvPicPr>
        <p:blipFill>
          <a:blip r:embed="rId4"/>
          <a:stretch>
            <a:fillRect/>
          </a:stretch>
        </p:blipFill>
        <p:spPr>
          <a:xfrm>
            <a:off x="152401" y="5355275"/>
            <a:ext cx="1016000" cy="1236025"/>
          </a:xfrm>
          <a:prstGeom prst="rect">
            <a:avLst/>
          </a:prstGeom>
        </p:spPr>
      </p:pic>
      <p:pic>
        <p:nvPicPr>
          <p:cNvPr id="6" name="Picture 5">
            <a:extLst>
              <a:ext uri="{FF2B5EF4-FFF2-40B4-BE49-F238E27FC236}">
                <a16:creationId xmlns:a16="http://schemas.microsoft.com/office/drawing/2014/main" id="{546EC211-CCB9-8C4E-97E3-15817330FEEC}"/>
              </a:ext>
            </a:extLst>
          </p:cNvPr>
          <p:cNvPicPr>
            <a:picLocks noChangeAspect="1"/>
          </p:cNvPicPr>
          <p:nvPr/>
        </p:nvPicPr>
        <p:blipFill>
          <a:blip r:embed="rId5"/>
          <a:stretch>
            <a:fillRect/>
          </a:stretch>
        </p:blipFill>
        <p:spPr>
          <a:xfrm>
            <a:off x="0" y="255270"/>
            <a:ext cx="12192000" cy="590126"/>
          </a:xfrm>
          <a:prstGeom prst="rect">
            <a:avLst/>
          </a:prstGeom>
        </p:spPr>
      </p:pic>
      <p:sp>
        <p:nvSpPr>
          <p:cNvPr id="7" name="Title 6">
            <a:extLst>
              <a:ext uri="{FF2B5EF4-FFF2-40B4-BE49-F238E27FC236}">
                <a16:creationId xmlns:a16="http://schemas.microsoft.com/office/drawing/2014/main" id="{F5CB9E45-2044-7840-9945-DEF23060E3B8}"/>
              </a:ext>
            </a:extLst>
          </p:cNvPr>
          <p:cNvSpPr>
            <a:spLocks noGrp="1"/>
          </p:cNvSpPr>
          <p:nvPr>
            <p:ph type="title"/>
          </p:nvPr>
        </p:nvSpPr>
        <p:spPr>
          <a:xfrm>
            <a:off x="209552" y="331259"/>
            <a:ext cx="10515600" cy="480271"/>
          </a:xfrm>
        </p:spPr>
        <p:txBody>
          <a:bodyPr>
            <a:normAutofit fontScale="90000"/>
          </a:bodyPr>
          <a:lstStyle/>
          <a:p>
            <a:r>
              <a:rPr lang="en-US" dirty="0">
                <a:solidFill>
                  <a:schemeClr val="bg1"/>
                </a:solidFill>
                <a:latin typeface="+mn-lt"/>
              </a:rPr>
              <a:t>ELO Ranking System</a:t>
            </a:r>
          </a:p>
        </p:txBody>
      </p:sp>
      <p:sp>
        <p:nvSpPr>
          <p:cNvPr id="8" name="Content Placeholder 7">
            <a:extLst>
              <a:ext uri="{FF2B5EF4-FFF2-40B4-BE49-F238E27FC236}">
                <a16:creationId xmlns:a16="http://schemas.microsoft.com/office/drawing/2014/main" id="{C2AF9AC5-C589-684D-A4CA-80DF0F961AFC}"/>
              </a:ext>
            </a:extLst>
          </p:cNvPr>
          <p:cNvSpPr>
            <a:spLocks noGrp="1"/>
          </p:cNvSpPr>
          <p:nvPr>
            <p:ph idx="1"/>
          </p:nvPr>
        </p:nvSpPr>
        <p:spPr>
          <a:xfrm>
            <a:off x="152401" y="3761413"/>
            <a:ext cx="11620501" cy="1822353"/>
          </a:xfrm>
        </p:spPr>
        <p:txBody>
          <a:bodyPr>
            <a:normAutofit/>
          </a:bodyPr>
          <a:lstStyle/>
          <a:p>
            <a:pPr marL="0" indent="0">
              <a:buNone/>
            </a:pPr>
            <a:endParaRPr lang="en-US" sz="700" dirty="0"/>
          </a:p>
          <a:p>
            <a:pPr marL="0" indent="0">
              <a:buNone/>
            </a:pPr>
            <a:r>
              <a:rPr lang="en-US" sz="3200" dirty="0"/>
              <a:t>Based on above conditions, code was created trying to predict the WINNER for the upcoming Russia 2018 Soccer World Cup. </a:t>
            </a:r>
            <a:endParaRPr lang="en-US" sz="3200" b="1" dirty="0"/>
          </a:p>
        </p:txBody>
      </p:sp>
      <p:pic>
        <p:nvPicPr>
          <p:cNvPr id="4" name="Picture 3">
            <a:extLst>
              <a:ext uri="{FF2B5EF4-FFF2-40B4-BE49-F238E27FC236}">
                <a16:creationId xmlns:a16="http://schemas.microsoft.com/office/drawing/2014/main" id="{3B4AB551-E2A3-5149-ADCF-E9950DD963D9}"/>
              </a:ext>
            </a:extLst>
          </p:cNvPr>
          <p:cNvPicPr>
            <a:picLocks noChangeAspect="1"/>
          </p:cNvPicPr>
          <p:nvPr/>
        </p:nvPicPr>
        <p:blipFill>
          <a:blip r:embed="rId6"/>
          <a:stretch>
            <a:fillRect/>
          </a:stretch>
        </p:blipFill>
        <p:spPr>
          <a:xfrm>
            <a:off x="3680883" y="1005985"/>
            <a:ext cx="3848100" cy="2349500"/>
          </a:xfrm>
          <a:prstGeom prst="rect">
            <a:avLst/>
          </a:prstGeom>
        </p:spPr>
      </p:pic>
    </p:spTree>
    <p:extLst>
      <p:ext uri="{BB962C8B-B14F-4D97-AF65-F5344CB8AC3E}">
        <p14:creationId xmlns:p14="http://schemas.microsoft.com/office/powerpoint/2010/main" val="1986257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09244-4313-4142-9BBE-1382D3DC30D1}"/>
              </a:ext>
            </a:extLst>
          </p:cNvPr>
          <p:cNvPicPr>
            <a:picLocks noChangeAspect="1"/>
          </p:cNvPicPr>
          <p:nvPr/>
        </p:nvPicPr>
        <p:blipFill>
          <a:blip r:embed="rId3"/>
          <a:stretch>
            <a:fillRect/>
          </a:stretch>
        </p:blipFill>
        <p:spPr>
          <a:xfrm>
            <a:off x="10809817" y="5346700"/>
            <a:ext cx="1104900" cy="1244600"/>
          </a:xfrm>
          <a:prstGeom prst="rect">
            <a:avLst/>
          </a:prstGeom>
        </p:spPr>
      </p:pic>
      <p:pic>
        <p:nvPicPr>
          <p:cNvPr id="3" name="Picture 2">
            <a:extLst>
              <a:ext uri="{FF2B5EF4-FFF2-40B4-BE49-F238E27FC236}">
                <a16:creationId xmlns:a16="http://schemas.microsoft.com/office/drawing/2014/main" id="{5AB935FD-8E1C-3741-9E67-9DE59F217F23}"/>
              </a:ext>
            </a:extLst>
          </p:cNvPr>
          <p:cNvPicPr>
            <a:picLocks noChangeAspect="1"/>
          </p:cNvPicPr>
          <p:nvPr/>
        </p:nvPicPr>
        <p:blipFill>
          <a:blip r:embed="rId4"/>
          <a:stretch>
            <a:fillRect/>
          </a:stretch>
        </p:blipFill>
        <p:spPr>
          <a:xfrm>
            <a:off x="152401" y="5355275"/>
            <a:ext cx="1016000" cy="1236025"/>
          </a:xfrm>
          <a:prstGeom prst="rect">
            <a:avLst/>
          </a:prstGeom>
        </p:spPr>
      </p:pic>
      <p:pic>
        <p:nvPicPr>
          <p:cNvPr id="6" name="Picture 5">
            <a:extLst>
              <a:ext uri="{FF2B5EF4-FFF2-40B4-BE49-F238E27FC236}">
                <a16:creationId xmlns:a16="http://schemas.microsoft.com/office/drawing/2014/main" id="{546EC211-CCB9-8C4E-97E3-15817330FEEC}"/>
              </a:ext>
            </a:extLst>
          </p:cNvPr>
          <p:cNvPicPr>
            <a:picLocks noChangeAspect="1"/>
          </p:cNvPicPr>
          <p:nvPr/>
        </p:nvPicPr>
        <p:blipFill>
          <a:blip r:embed="rId5"/>
          <a:stretch>
            <a:fillRect/>
          </a:stretch>
        </p:blipFill>
        <p:spPr>
          <a:xfrm>
            <a:off x="0" y="255270"/>
            <a:ext cx="12192000" cy="590126"/>
          </a:xfrm>
          <a:prstGeom prst="rect">
            <a:avLst/>
          </a:prstGeom>
        </p:spPr>
      </p:pic>
      <p:sp>
        <p:nvSpPr>
          <p:cNvPr id="7" name="Title 6">
            <a:extLst>
              <a:ext uri="{FF2B5EF4-FFF2-40B4-BE49-F238E27FC236}">
                <a16:creationId xmlns:a16="http://schemas.microsoft.com/office/drawing/2014/main" id="{F5CB9E45-2044-7840-9945-DEF23060E3B8}"/>
              </a:ext>
            </a:extLst>
          </p:cNvPr>
          <p:cNvSpPr>
            <a:spLocks noGrp="1"/>
          </p:cNvSpPr>
          <p:nvPr>
            <p:ph type="title"/>
          </p:nvPr>
        </p:nvSpPr>
        <p:spPr>
          <a:xfrm>
            <a:off x="209552" y="331259"/>
            <a:ext cx="10515600" cy="480271"/>
          </a:xfrm>
        </p:spPr>
        <p:txBody>
          <a:bodyPr>
            <a:normAutofit fontScale="90000"/>
          </a:bodyPr>
          <a:lstStyle/>
          <a:p>
            <a:r>
              <a:rPr lang="en-US" dirty="0">
                <a:solidFill>
                  <a:schemeClr val="bg1"/>
                </a:solidFill>
                <a:latin typeface="+mn-lt"/>
              </a:rPr>
              <a:t>FIFA Rankings and Elo Rating Calculations</a:t>
            </a:r>
          </a:p>
        </p:txBody>
      </p:sp>
      <p:sp>
        <p:nvSpPr>
          <p:cNvPr id="8" name="Content Placeholder 7">
            <a:extLst>
              <a:ext uri="{FF2B5EF4-FFF2-40B4-BE49-F238E27FC236}">
                <a16:creationId xmlns:a16="http://schemas.microsoft.com/office/drawing/2014/main" id="{C2AF9AC5-C589-684D-A4CA-80DF0F961AFC}"/>
              </a:ext>
            </a:extLst>
          </p:cNvPr>
          <p:cNvSpPr>
            <a:spLocks noGrp="1"/>
          </p:cNvSpPr>
          <p:nvPr>
            <p:ph idx="1"/>
          </p:nvPr>
        </p:nvSpPr>
        <p:spPr>
          <a:xfrm>
            <a:off x="152401" y="921385"/>
            <a:ext cx="11620501" cy="1822353"/>
          </a:xfrm>
        </p:spPr>
        <p:txBody>
          <a:bodyPr>
            <a:normAutofit/>
          </a:bodyPr>
          <a:lstStyle/>
          <a:p>
            <a:pPr marL="0" indent="0">
              <a:buNone/>
            </a:pPr>
            <a:endParaRPr lang="en-US" sz="2400" dirty="0"/>
          </a:p>
          <a:p>
            <a:pPr marL="0" indent="0">
              <a:buNone/>
            </a:pPr>
            <a:r>
              <a:rPr lang="en-US" sz="2400" dirty="0"/>
              <a:t>The table shown below was created using both the FIFA current rankings as of Jun.7</a:t>
            </a:r>
            <a:r>
              <a:rPr lang="en-US" sz="2400" baseline="30000" dirty="0"/>
              <a:t>th</a:t>
            </a:r>
            <a:r>
              <a:rPr lang="en-US" sz="2400" dirty="0"/>
              <a:t> 2018 and using the ELO rating</a:t>
            </a:r>
          </a:p>
        </p:txBody>
      </p:sp>
      <p:pic>
        <p:nvPicPr>
          <p:cNvPr id="5" name="Picture 4">
            <a:extLst>
              <a:ext uri="{FF2B5EF4-FFF2-40B4-BE49-F238E27FC236}">
                <a16:creationId xmlns:a16="http://schemas.microsoft.com/office/drawing/2014/main" id="{4F575151-AD26-9340-938F-CAE5A9AAF7F6}"/>
              </a:ext>
            </a:extLst>
          </p:cNvPr>
          <p:cNvPicPr>
            <a:picLocks noChangeAspect="1"/>
          </p:cNvPicPr>
          <p:nvPr/>
        </p:nvPicPr>
        <p:blipFill>
          <a:blip r:embed="rId6"/>
          <a:stretch>
            <a:fillRect/>
          </a:stretch>
        </p:blipFill>
        <p:spPr>
          <a:xfrm>
            <a:off x="1663314" y="2354119"/>
            <a:ext cx="7959625" cy="2708948"/>
          </a:xfrm>
          <a:prstGeom prst="rect">
            <a:avLst/>
          </a:prstGeom>
        </p:spPr>
      </p:pic>
    </p:spTree>
    <p:extLst>
      <p:ext uri="{BB962C8B-B14F-4D97-AF65-F5344CB8AC3E}">
        <p14:creationId xmlns:p14="http://schemas.microsoft.com/office/powerpoint/2010/main" val="1034913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09244-4313-4142-9BBE-1382D3DC30D1}"/>
              </a:ext>
            </a:extLst>
          </p:cNvPr>
          <p:cNvPicPr>
            <a:picLocks noChangeAspect="1"/>
          </p:cNvPicPr>
          <p:nvPr/>
        </p:nvPicPr>
        <p:blipFill>
          <a:blip r:embed="rId3"/>
          <a:stretch>
            <a:fillRect/>
          </a:stretch>
        </p:blipFill>
        <p:spPr>
          <a:xfrm>
            <a:off x="10809817" y="5346700"/>
            <a:ext cx="1104900" cy="1244600"/>
          </a:xfrm>
          <a:prstGeom prst="rect">
            <a:avLst/>
          </a:prstGeom>
        </p:spPr>
      </p:pic>
      <p:pic>
        <p:nvPicPr>
          <p:cNvPr id="3" name="Picture 2">
            <a:extLst>
              <a:ext uri="{FF2B5EF4-FFF2-40B4-BE49-F238E27FC236}">
                <a16:creationId xmlns:a16="http://schemas.microsoft.com/office/drawing/2014/main" id="{5AB935FD-8E1C-3741-9E67-9DE59F217F23}"/>
              </a:ext>
            </a:extLst>
          </p:cNvPr>
          <p:cNvPicPr>
            <a:picLocks noChangeAspect="1"/>
          </p:cNvPicPr>
          <p:nvPr/>
        </p:nvPicPr>
        <p:blipFill>
          <a:blip r:embed="rId4"/>
          <a:stretch>
            <a:fillRect/>
          </a:stretch>
        </p:blipFill>
        <p:spPr>
          <a:xfrm>
            <a:off x="152401" y="5355275"/>
            <a:ext cx="1016000" cy="1236025"/>
          </a:xfrm>
          <a:prstGeom prst="rect">
            <a:avLst/>
          </a:prstGeom>
        </p:spPr>
      </p:pic>
      <p:pic>
        <p:nvPicPr>
          <p:cNvPr id="6" name="Picture 5">
            <a:extLst>
              <a:ext uri="{FF2B5EF4-FFF2-40B4-BE49-F238E27FC236}">
                <a16:creationId xmlns:a16="http://schemas.microsoft.com/office/drawing/2014/main" id="{546EC211-CCB9-8C4E-97E3-15817330FEEC}"/>
              </a:ext>
            </a:extLst>
          </p:cNvPr>
          <p:cNvPicPr>
            <a:picLocks noChangeAspect="1"/>
          </p:cNvPicPr>
          <p:nvPr/>
        </p:nvPicPr>
        <p:blipFill>
          <a:blip r:embed="rId5"/>
          <a:stretch>
            <a:fillRect/>
          </a:stretch>
        </p:blipFill>
        <p:spPr>
          <a:xfrm>
            <a:off x="0" y="255270"/>
            <a:ext cx="12192000" cy="590126"/>
          </a:xfrm>
          <a:prstGeom prst="rect">
            <a:avLst/>
          </a:prstGeom>
        </p:spPr>
      </p:pic>
      <p:sp>
        <p:nvSpPr>
          <p:cNvPr id="7" name="Title 6">
            <a:extLst>
              <a:ext uri="{FF2B5EF4-FFF2-40B4-BE49-F238E27FC236}">
                <a16:creationId xmlns:a16="http://schemas.microsoft.com/office/drawing/2014/main" id="{F5CB9E45-2044-7840-9945-DEF23060E3B8}"/>
              </a:ext>
            </a:extLst>
          </p:cNvPr>
          <p:cNvSpPr>
            <a:spLocks noGrp="1"/>
          </p:cNvSpPr>
          <p:nvPr>
            <p:ph type="title"/>
          </p:nvPr>
        </p:nvSpPr>
        <p:spPr>
          <a:xfrm>
            <a:off x="209552" y="331259"/>
            <a:ext cx="10515600" cy="480271"/>
          </a:xfrm>
        </p:spPr>
        <p:txBody>
          <a:bodyPr>
            <a:normAutofit fontScale="90000"/>
          </a:bodyPr>
          <a:lstStyle/>
          <a:p>
            <a:r>
              <a:rPr lang="en-US" dirty="0">
                <a:solidFill>
                  <a:schemeClr val="bg1"/>
                </a:solidFill>
                <a:latin typeface="+mn-lt"/>
              </a:rPr>
              <a:t>World Cup 2018 Winner prediction</a:t>
            </a:r>
          </a:p>
        </p:txBody>
      </p:sp>
      <p:sp>
        <p:nvSpPr>
          <p:cNvPr id="8" name="Content Placeholder 7">
            <a:extLst>
              <a:ext uri="{FF2B5EF4-FFF2-40B4-BE49-F238E27FC236}">
                <a16:creationId xmlns:a16="http://schemas.microsoft.com/office/drawing/2014/main" id="{C2AF9AC5-C589-684D-A4CA-80DF0F961AFC}"/>
              </a:ext>
            </a:extLst>
          </p:cNvPr>
          <p:cNvSpPr>
            <a:spLocks noGrp="1"/>
          </p:cNvSpPr>
          <p:nvPr>
            <p:ph idx="1"/>
          </p:nvPr>
        </p:nvSpPr>
        <p:spPr>
          <a:xfrm>
            <a:off x="152401" y="707410"/>
            <a:ext cx="11620501" cy="1822353"/>
          </a:xfrm>
        </p:spPr>
        <p:txBody>
          <a:bodyPr>
            <a:normAutofit/>
          </a:bodyPr>
          <a:lstStyle/>
          <a:p>
            <a:pPr marL="0" indent="0">
              <a:buNone/>
            </a:pPr>
            <a:endParaRPr lang="en-US" sz="3200" dirty="0"/>
          </a:p>
          <a:p>
            <a:pPr marL="0" indent="0">
              <a:buNone/>
            </a:pPr>
            <a:r>
              <a:rPr lang="en-US" sz="3200" dirty="0"/>
              <a:t>The scheduled games were used to calculate the ELO ratings on each of the games. </a:t>
            </a:r>
          </a:p>
        </p:txBody>
      </p:sp>
      <p:pic>
        <p:nvPicPr>
          <p:cNvPr id="4" name="Picture 3">
            <a:extLst>
              <a:ext uri="{FF2B5EF4-FFF2-40B4-BE49-F238E27FC236}">
                <a16:creationId xmlns:a16="http://schemas.microsoft.com/office/drawing/2014/main" id="{FD119CE9-F555-D84B-A517-1709B2BB88DB}"/>
              </a:ext>
            </a:extLst>
          </p:cNvPr>
          <p:cNvPicPr>
            <a:picLocks noChangeAspect="1"/>
          </p:cNvPicPr>
          <p:nvPr/>
        </p:nvPicPr>
        <p:blipFill>
          <a:blip r:embed="rId6"/>
          <a:stretch>
            <a:fillRect/>
          </a:stretch>
        </p:blipFill>
        <p:spPr>
          <a:xfrm>
            <a:off x="3285067" y="1821623"/>
            <a:ext cx="6508306" cy="4985578"/>
          </a:xfrm>
          <a:prstGeom prst="rect">
            <a:avLst/>
          </a:prstGeom>
        </p:spPr>
      </p:pic>
      <p:pic>
        <p:nvPicPr>
          <p:cNvPr id="9" name="Picture 8">
            <a:extLst>
              <a:ext uri="{FF2B5EF4-FFF2-40B4-BE49-F238E27FC236}">
                <a16:creationId xmlns:a16="http://schemas.microsoft.com/office/drawing/2014/main" id="{A13DE765-96C5-8045-A383-EDBC5C5B23A6}"/>
              </a:ext>
            </a:extLst>
          </p:cNvPr>
          <p:cNvPicPr>
            <a:picLocks noChangeAspect="1"/>
          </p:cNvPicPr>
          <p:nvPr/>
        </p:nvPicPr>
        <p:blipFill>
          <a:blip r:embed="rId5"/>
          <a:stretch>
            <a:fillRect/>
          </a:stretch>
        </p:blipFill>
        <p:spPr>
          <a:xfrm>
            <a:off x="3318933" y="1891069"/>
            <a:ext cx="6457507" cy="474776"/>
          </a:xfrm>
          <a:prstGeom prst="rect">
            <a:avLst/>
          </a:prstGeom>
        </p:spPr>
      </p:pic>
    </p:spTree>
    <p:extLst>
      <p:ext uri="{BB962C8B-B14F-4D97-AF65-F5344CB8AC3E}">
        <p14:creationId xmlns:p14="http://schemas.microsoft.com/office/powerpoint/2010/main" val="294137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09244-4313-4142-9BBE-1382D3DC30D1}"/>
              </a:ext>
            </a:extLst>
          </p:cNvPr>
          <p:cNvPicPr>
            <a:picLocks noChangeAspect="1"/>
          </p:cNvPicPr>
          <p:nvPr/>
        </p:nvPicPr>
        <p:blipFill>
          <a:blip r:embed="rId3"/>
          <a:stretch>
            <a:fillRect/>
          </a:stretch>
        </p:blipFill>
        <p:spPr>
          <a:xfrm>
            <a:off x="10809817" y="5346700"/>
            <a:ext cx="1104900" cy="1244600"/>
          </a:xfrm>
          <a:prstGeom prst="rect">
            <a:avLst/>
          </a:prstGeom>
        </p:spPr>
      </p:pic>
      <p:pic>
        <p:nvPicPr>
          <p:cNvPr id="3" name="Picture 2">
            <a:extLst>
              <a:ext uri="{FF2B5EF4-FFF2-40B4-BE49-F238E27FC236}">
                <a16:creationId xmlns:a16="http://schemas.microsoft.com/office/drawing/2014/main" id="{5AB935FD-8E1C-3741-9E67-9DE59F217F23}"/>
              </a:ext>
            </a:extLst>
          </p:cNvPr>
          <p:cNvPicPr>
            <a:picLocks noChangeAspect="1"/>
          </p:cNvPicPr>
          <p:nvPr/>
        </p:nvPicPr>
        <p:blipFill>
          <a:blip r:embed="rId4"/>
          <a:stretch>
            <a:fillRect/>
          </a:stretch>
        </p:blipFill>
        <p:spPr>
          <a:xfrm>
            <a:off x="152401" y="5355275"/>
            <a:ext cx="1016000" cy="1236025"/>
          </a:xfrm>
          <a:prstGeom prst="rect">
            <a:avLst/>
          </a:prstGeom>
        </p:spPr>
      </p:pic>
      <p:pic>
        <p:nvPicPr>
          <p:cNvPr id="6" name="Picture 5">
            <a:extLst>
              <a:ext uri="{FF2B5EF4-FFF2-40B4-BE49-F238E27FC236}">
                <a16:creationId xmlns:a16="http://schemas.microsoft.com/office/drawing/2014/main" id="{546EC211-CCB9-8C4E-97E3-15817330FEEC}"/>
              </a:ext>
            </a:extLst>
          </p:cNvPr>
          <p:cNvPicPr>
            <a:picLocks noChangeAspect="1"/>
          </p:cNvPicPr>
          <p:nvPr/>
        </p:nvPicPr>
        <p:blipFill>
          <a:blip r:embed="rId5"/>
          <a:stretch>
            <a:fillRect/>
          </a:stretch>
        </p:blipFill>
        <p:spPr>
          <a:xfrm>
            <a:off x="0" y="255270"/>
            <a:ext cx="12192000" cy="590126"/>
          </a:xfrm>
          <a:prstGeom prst="rect">
            <a:avLst/>
          </a:prstGeom>
        </p:spPr>
      </p:pic>
      <p:sp>
        <p:nvSpPr>
          <p:cNvPr id="7" name="Title 6">
            <a:extLst>
              <a:ext uri="{FF2B5EF4-FFF2-40B4-BE49-F238E27FC236}">
                <a16:creationId xmlns:a16="http://schemas.microsoft.com/office/drawing/2014/main" id="{F5CB9E45-2044-7840-9945-DEF23060E3B8}"/>
              </a:ext>
            </a:extLst>
          </p:cNvPr>
          <p:cNvSpPr>
            <a:spLocks noGrp="1"/>
          </p:cNvSpPr>
          <p:nvPr>
            <p:ph type="title"/>
          </p:nvPr>
        </p:nvSpPr>
        <p:spPr>
          <a:xfrm>
            <a:off x="209552" y="331259"/>
            <a:ext cx="10515600" cy="480271"/>
          </a:xfrm>
        </p:spPr>
        <p:txBody>
          <a:bodyPr>
            <a:normAutofit fontScale="90000"/>
          </a:bodyPr>
          <a:lstStyle/>
          <a:p>
            <a:r>
              <a:rPr lang="en-US" dirty="0">
                <a:solidFill>
                  <a:schemeClr val="bg1"/>
                </a:solidFill>
                <a:latin typeface="+mn-lt"/>
              </a:rPr>
              <a:t>FIFA Rankings and Elo Rating Calculations</a:t>
            </a:r>
          </a:p>
        </p:txBody>
      </p:sp>
      <p:pic>
        <p:nvPicPr>
          <p:cNvPr id="15" name="Picture 14">
            <a:extLst>
              <a:ext uri="{FF2B5EF4-FFF2-40B4-BE49-F238E27FC236}">
                <a16:creationId xmlns:a16="http://schemas.microsoft.com/office/drawing/2014/main" id="{10ECF9F7-9B9E-2A45-98EF-1402FC76E65E}"/>
              </a:ext>
            </a:extLst>
          </p:cNvPr>
          <p:cNvPicPr>
            <a:picLocks noChangeAspect="1"/>
          </p:cNvPicPr>
          <p:nvPr/>
        </p:nvPicPr>
        <p:blipFill>
          <a:blip r:embed="rId6"/>
          <a:stretch>
            <a:fillRect/>
          </a:stretch>
        </p:blipFill>
        <p:spPr>
          <a:xfrm>
            <a:off x="2227742" y="4028816"/>
            <a:ext cx="3040608" cy="2635768"/>
          </a:xfrm>
          <a:prstGeom prst="rect">
            <a:avLst/>
          </a:prstGeom>
        </p:spPr>
      </p:pic>
      <p:pic>
        <p:nvPicPr>
          <p:cNvPr id="16" name="Picture 15">
            <a:extLst>
              <a:ext uri="{FF2B5EF4-FFF2-40B4-BE49-F238E27FC236}">
                <a16:creationId xmlns:a16="http://schemas.microsoft.com/office/drawing/2014/main" id="{12DFB629-28D2-BC4B-A52F-C6EADA8D60DA}"/>
              </a:ext>
            </a:extLst>
          </p:cNvPr>
          <p:cNvPicPr>
            <a:picLocks noChangeAspect="1"/>
          </p:cNvPicPr>
          <p:nvPr/>
        </p:nvPicPr>
        <p:blipFill>
          <a:blip r:embed="rId7"/>
          <a:stretch>
            <a:fillRect/>
          </a:stretch>
        </p:blipFill>
        <p:spPr>
          <a:xfrm>
            <a:off x="6891867" y="4028816"/>
            <a:ext cx="3587748" cy="2699903"/>
          </a:xfrm>
          <a:prstGeom prst="rect">
            <a:avLst/>
          </a:prstGeom>
        </p:spPr>
      </p:pic>
      <p:sp>
        <p:nvSpPr>
          <p:cNvPr id="17" name="Rectangle 16">
            <a:extLst>
              <a:ext uri="{FF2B5EF4-FFF2-40B4-BE49-F238E27FC236}">
                <a16:creationId xmlns:a16="http://schemas.microsoft.com/office/drawing/2014/main" id="{C0FD7BAD-B8BC-4F45-A58F-0448290BB3B7}"/>
              </a:ext>
            </a:extLst>
          </p:cNvPr>
          <p:cNvSpPr/>
          <p:nvPr/>
        </p:nvSpPr>
        <p:spPr>
          <a:xfrm>
            <a:off x="5606220" y="4885035"/>
            <a:ext cx="78534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vs</a:t>
            </a:r>
          </a:p>
        </p:txBody>
      </p:sp>
      <p:pic>
        <p:nvPicPr>
          <p:cNvPr id="18" name="Picture 17">
            <a:extLst>
              <a:ext uri="{FF2B5EF4-FFF2-40B4-BE49-F238E27FC236}">
                <a16:creationId xmlns:a16="http://schemas.microsoft.com/office/drawing/2014/main" id="{B7706280-8967-7E4F-92C8-9EE90E665B95}"/>
              </a:ext>
            </a:extLst>
          </p:cNvPr>
          <p:cNvPicPr>
            <a:picLocks noChangeAspect="1"/>
          </p:cNvPicPr>
          <p:nvPr/>
        </p:nvPicPr>
        <p:blipFill>
          <a:blip r:embed="rId8"/>
          <a:stretch>
            <a:fillRect/>
          </a:stretch>
        </p:blipFill>
        <p:spPr>
          <a:xfrm>
            <a:off x="152401" y="1023008"/>
            <a:ext cx="4651053" cy="2075085"/>
          </a:xfrm>
          <a:prstGeom prst="rect">
            <a:avLst/>
          </a:prstGeom>
        </p:spPr>
      </p:pic>
      <p:pic>
        <p:nvPicPr>
          <p:cNvPr id="19" name="Picture 18">
            <a:extLst>
              <a:ext uri="{FF2B5EF4-FFF2-40B4-BE49-F238E27FC236}">
                <a16:creationId xmlns:a16="http://schemas.microsoft.com/office/drawing/2014/main" id="{35F4FF0F-A88F-2A4E-9282-92B090618A60}"/>
              </a:ext>
            </a:extLst>
          </p:cNvPr>
          <p:cNvPicPr>
            <a:picLocks noChangeAspect="1"/>
          </p:cNvPicPr>
          <p:nvPr/>
        </p:nvPicPr>
        <p:blipFill>
          <a:blip r:embed="rId9"/>
          <a:stretch>
            <a:fillRect/>
          </a:stretch>
        </p:blipFill>
        <p:spPr>
          <a:xfrm>
            <a:off x="5810250" y="1015678"/>
            <a:ext cx="4298950" cy="1028700"/>
          </a:xfrm>
          <a:prstGeom prst="rect">
            <a:avLst/>
          </a:prstGeom>
        </p:spPr>
      </p:pic>
      <p:pic>
        <p:nvPicPr>
          <p:cNvPr id="20" name="Picture 19">
            <a:extLst>
              <a:ext uri="{FF2B5EF4-FFF2-40B4-BE49-F238E27FC236}">
                <a16:creationId xmlns:a16="http://schemas.microsoft.com/office/drawing/2014/main" id="{BEE2712A-6856-7544-A87D-42E92AF4FB15}"/>
              </a:ext>
            </a:extLst>
          </p:cNvPr>
          <p:cNvPicPr>
            <a:picLocks noChangeAspect="1"/>
          </p:cNvPicPr>
          <p:nvPr/>
        </p:nvPicPr>
        <p:blipFill>
          <a:blip r:embed="rId10"/>
          <a:stretch>
            <a:fillRect/>
          </a:stretch>
        </p:blipFill>
        <p:spPr>
          <a:xfrm>
            <a:off x="5810250" y="2489164"/>
            <a:ext cx="4519083" cy="681339"/>
          </a:xfrm>
          <a:prstGeom prst="rect">
            <a:avLst/>
          </a:prstGeom>
        </p:spPr>
      </p:pic>
    </p:spTree>
    <p:extLst>
      <p:ext uri="{BB962C8B-B14F-4D97-AF65-F5344CB8AC3E}">
        <p14:creationId xmlns:p14="http://schemas.microsoft.com/office/powerpoint/2010/main" val="3179349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468</Words>
  <Application>Microsoft Macintosh PowerPoint</Application>
  <PresentationFormat>Widescreen</PresentationFormat>
  <Paragraphs>74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Rounded MT Bold</vt:lpstr>
      <vt:lpstr>Calibri</vt:lpstr>
      <vt:lpstr>Calibri Light</vt:lpstr>
      <vt:lpstr>Office Theme</vt:lpstr>
      <vt:lpstr>PowerPoint Presentation</vt:lpstr>
      <vt:lpstr>FIFA Ranking Method</vt:lpstr>
      <vt:lpstr>FIFA Ranking Method</vt:lpstr>
      <vt:lpstr>FIFA Ranking FORMULA</vt:lpstr>
      <vt:lpstr>ELO Ranking System</vt:lpstr>
      <vt:lpstr>ELO Ranking System</vt:lpstr>
      <vt:lpstr>FIFA Rankings and Elo Rating Calculations</vt:lpstr>
      <vt:lpstr>World Cup 2018 Winner prediction</vt:lpstr>
      <vt:lpstr>FIFA Rankings and Elo Rating Calculations</vt:lpstr>
      <vt:lpstr>FIFA Rankings and Elo Rating Calculations</vt:lpstr>
      <vt:lpstr>FIFA Rankings and Elo Rating Calculations</vt:lpstr>
      <vt:lpstr>Tools and sources used</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Constancio</dc:creator>
  <cp:lastModifiedBy>Constancio</cp:lastModifiedBy>
  <cp:revision>24</cp:revision>
  <dcterms:created xsi:type="dcterms:W3CDTF">2018-06-13T23:07:11Z</dcterms:created>
  <dcterms:modified xsi:type="dcterms:W3CDTF">2018-06-14T01:15:58Z</dcterms:modified>
</cp:coreProperties>
</file>